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1"/>
  </p:notesMasterIdLst>
  <p:sldIdLst>
    <p:sldId id="256" r:id="rId2"/>
    <p:sldId id="282" r:id="rId3"/>
    <p:sldId id="283" r:id="rId4"/>
    <p:sldId id="257" r:id="rId5"/>
    <p:sldId id="270" r:id="rId6"/>
    <p:sldId id="272" r:id="rId7"/>
    <p:sldId id="273" r:id="rId8"/>
    <p:sldId id="274" r:id="rId9"/>
    <p:sldId id="275" r:id="rId10"/>
    <p:sldId id="277" r:id="rId11"/>
    <p:sldId id="279" r:id="rId12"/>
    <p:sldId id="280" r:id="rId13"/>
    <p:sldId id="276" r:id="rId14"/>
    <p:sldId id="281" r:id="rId15"/>
    <p:sldId id="267" r:id="rId16"/>
    <p:sldId id="265" r:id="rId17"/>
    <p:sldId id="284" r:id="rId18"/>
    <p:sldId id="260"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16" autoAdjust="0"/>
  </p:normalViewPr>
  <p:slideViewPr>
    <p:cSldViewPr snapToGrid="0">
      <p:cViewPr varScale="1">
        <p:scale>
          <a:sx n="93" d="100"/>
          <a:sy n="93"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87B28-B784-4D1F-8A43-7098877BB87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4844FED-1E5E-4842-A564-184596D7CA0F}">
      <dgm:prSet/>
      <dgm:spPr/>
      <dgm:t>
        <a:bodyPr/>
        <a:lstStyle/>
        <a:p>
          <a:r>
            <a:rPr lang="en-US"/>
            <a:t>Mandatory Subjects</a:t>
          </a:r>
        </a:p>
      </dgm:t>
    </dgm:pt>
    <dgm:pt modelId="{AFDE3CB8-1D5A-4EA5-B220-1B1571E06C1C}" type="parTrans" cxnId="{116EFEB1-19DA-4859-8401-2C20B2F0F4C5}">
      <dgm:prSet/>
      <dgm:spPr/>
      <dgm:t>
        <a:bodyPr/>
        <a:lstStyle/>
        <a:p>
          <a:endParaRPr lang="en-US"/>
        </a:p>
      </dgm:t>
    </dgm:pt>
    <dgm:pt modelId="{70243C36-3493-492A-8D06-963AA04232EB}" type="sibTrans" cxnId="{116EFEB1-19DA-4859-8401-2C20B2F0F4C5}">
      <dgm:prSet/>
      <dgm:spPr/>
      <dgm:t>
        <a:bodyPr/>
        <a:lstStyle/>
        <a:p>
          <a:endParaRPr lang="en-US"/>
        </a:p>
      </dgm:t>
    </dgm:pt>
    <dgm:pt modelId="{6B41C3A2-6996-458A-8978-4D0B4ACD5177}">
      <dgm:prSet/>
      <dgm:spPr/>
      <dgm:t>
        <a:bodyPr/>
        <a:lstStyle/>
        <a:p>
          <a:r>
            <a:rPr lang="en-US"/>
            <a:t>Permissive Subjects</a:t>
          </a:r>
        </a:p>
      </dgm:t>
    </dgm:pt>
    <dgm:pt modelId="{0F458A1F-3155-4917-98E3-26DA824B5663}" type="parTrans" cxnId="{7BA947C4-9427-4BD9-8C23-E422330B7209}">
      <dgm:prSet/>
      <dgm:spPr/>
      <dgm:t>
        <a:bodyPr/>
        <a:lstStyle/>
        <a:p>
          <a:endParaRPr lang="en-US"/>
        </a:p>
      </dgm:t>
    </dgm:pt>
    <dgm:pt modelId="{EF1F46CB-5B8F-4787-854E-224A36C9B757}" type="sibTrans" cxnId="{7BA947C4-9427-4BD9-8C23-E422330B7209}">
      <dgm:prSet/>
      <dgm:spPr/>
      <dgm:t>
        <a:bodyPr/>
        <a:lstStyle/>
        <a:p>
          <a:endParaRPr lang="en-US"/>
        </a:p>
      </dgm:t>
    </dgm:pt>
    <dgm:pt modelId="{D9787C8D-8549-4416-A45B-3D27A97FE865}">
      <dgm:prSet/>
      <dgm:spPr/>
      <dgm:t>
        <a:bodyPr/>
        <a:lstStyle/>
        <a:p>
          <a:r>
            <a:rPr lang="en-US"/>
            <a:t>Prohibited Subjects</a:t>
          </a:r>
        </a:p>
      </dgm:t>
    </dgm:pt>
    <dgm:pt modelId="{75ED0D1D-E8C1-44A9-B4BB-F442DEF00681}" type="parTrans" cxnId="{35E6881C-F628-4323-AF3F-052E2B17B535}">
      <dgm:prSet/>
      <dgm:spPr/>
      <dgm:t>
        <a:bodyPr/>
        <a:lstStyle/>
        <a:p>
          <a:endParaRPr lang="en-US"/>
        </a:p>
      </dgm:t>
    </dgm:pt>
    <dgm:pt modelId="{032C8161-DCE4-4A2B-8574-589B06201AD1}" type="sibTrans" cxnId="{35E6881C-F628-4323-AF3F-052E2B17B535}">
      <dgm:prSet/>
      <dgm:spPr/>
      <dgm:t>
        <a:bodyPr/>
        <a:lstStyle/>
        <a:p>
          <a:endParaRPr lang="en-US"/>
        </a:p>
      </dgm:t>
    </dgm:pt>
    <dgm:pt modelId="{E0C2E52B-9B2E-45A8-BCB6-D6F401FFBD0B}" type="pres">
      <dgm:prSet presAssocID="{3E187B28-B784-4D1F-8A43-7098877BB874}" presName="vert0" presStyleCnt="0">
        <dgm:presLayoutVars>
          <dgm:dir/>
          <dgm:animOne val="branch"/>
          <dgm:animLvl val="lvl"/>
        </dgm:presLayoutVars>
      </dgm:prSet>
      <dgm:spPr/>
    </dgm:pt>
    <dgm:pt modelId="{2AF3218F-64BF-46BE-9247-13CF2D03BC30}" type="pres">
      <dgm:prSet presAssocID="{B4844FED-1E5E-4842-A564-184596D7CA0F}" presName="thickLine" presStyleLbl="alignNode1" presStyleIdx="0" presStyleCnt="3"/>
      <dgm:spPr/>
    </dgm:pt>
    <dgm:pt modelId="{FA4E67F4-3032-44CB-8A76-EB50922C7C29}" type="pres">
      <dgm:prSet presAssocID="{B4844FED-1E5E-4842-A564-184596D7CA0F}" presName="horz1" presStyleCnt="0"/>
      <dgm:spPr/>
    </dgm:pt>
    <dgm:pt modelId="{538D848F-BDCE-4895-9E16-B77DFD23845B}" type="pres">
      <dgm:prSet presAssocID="{B4844FED-1E5E-4842-A564-184596D7CA0F}" presName="tx1" presStyleLbl="revTx" presStyleIdx="0" presStyleCnt="3"/>
      <dgm:spPr/>
    </dgm:pt>
    <dgm:pt modelId="{C629B3CA-2AC7-44CD-B3D6-75348822E939}" type="pres">
      <dgm:prSet presAssocID="{B4844FED-1E5E-4842-A564-184596D7CA0F}" presName="vert1" presStyleCnt="0"/>
      <dgm:spPr/>
    </dgm:pt>
    <dgm:pt modelId="{2647C2BA-9B52-42FF-A8AA-4FA1282C41CB}" type="pres">
      <dgm:prSet presAssocID="{6B41C3A2-6996-458A-8978-4D0B4ACD5177}" presName="thickLine" presStyleLbl="alignNode1" presStyleIdx="1" presStyleCnt="3"/>
      <dgm:spPr/>
    </dgm:pt>
    <dgm:pt modelId="{69CD47C3-1E56-443E-BE32-2E2D1159C6BF}" type="pres">
      <dgm:prSet presAssocID="{6B41C3A2-6996-458A-8978-4D0B4ACD5177}" presName="horz1" presStyleCnt="0"/>
      <dgm:spPr/>
    </dgm:pt>
    <dgm:pt modelId="{9FE88257-2A23-49FB-BEF5-32E8011DE66E}" type="pres">
      <dgm:prSet presAssocID="{6B41C3A2-6996-458A-8978-4D0B4ACD5177}" presName="tx1" presStyleLbl="revTx" presStyleIdx="1" presStyleCnt="3"/>
      <dgm:spPr/>
    </dgm:pt>
    <dgm:pt modelId="{B50C4BD0-EBE0-4DCF-B5E2-8973F127AA86}" type="pres">
      <dgm:prSet presAssocID="{6B41C3A2-6996-458A-8978-4D0B4ACD5177}" presName="vert1" presStyleCnt="0"/>
      <dgm:spPr/>
    </dgm:pt>
    <dgm:pt modelId="{DC6341F5-22C7-4E7D-A08C-E7EC8EC4B685}" type="pres">
      <dgm:prSet presAssocID="{D9787C8D-8549-4416-A45B-3D27A97FE865}" presName="thickLine" presStyleLbl="alignNode1" presStyleIdx="2" presStyleCnt="3"/>
      <dgm:spPr/>
    </dgm:pt>
    <dgm:pt modelId="{6A6C3F0C-B0D3-403C-9172-9C15FCC91FA3}" type="pres">
      <dgm:prSet presAssocID="{D9787C8D-8549-4416-A45B-3D27A97FE865}" presName="horz1" presStyleCnt="0"/>
      <dgm:spPr/>
    </dgm:pt>
    <dgm:pt modelId="{2377BCA7-B41D-46C1-B9C3-E3150E80BD60}" type="pres">
      <dgm:prSet presAssocID="{D9787C8D-8549-4416-A45B-3D27A97FE865}" presName="tx1" presStyleLbl="revTx" presStyleIdx="2" presStyleCnt="3"/>
      <dgm:spPr/>
    </dgm:pt>
    <dgm:pt modelId="{675CFB7D-7DF4-4E32-B2C9-DEDE32610FD2}" type="pres">
      <dgm:prSet presAssocID="{D9787C8D-8549-4416-A45B-3D27A97FE865}" presName="vert1" presStyleCnt="0"/>
      <dgm:spPr/>
    </dgm:pt>
  </dgm:ptLst>
  <dgm:cxnLst>
    <dgm:cxn modelId="{35E6881C-F628-4323-AF3F-052E2B17B535}" srcId="{3E187B28-B784-4D1F-8A43-7098877BB874}" destId="{D9787C8D-8549-4416-A45B-3D27A97FE865}" srcOrd="2" destOrd="0" parTransId="{75ED0D1D-E8C1-44A9-B4BB-F442DEF00681}" sibTransId="{032C8161-DCE4-4A2B-8574-589B06201AD1}"/>
    <dgm:cxn modelId="{DA838856-2A62-4A95-A718-07C1327B8D1D}" type="presOf" srcId="{6B41C3A2-6996-458A-8978-4D0B4ACD5177}" destId="{9FE88257-2A23-49FB-BEF5-32E8011DE66E}" srcOrd="0" destOrd="0" presId="urn:microsoft.com/office/officeart/2008/layout/LinedList"/>
    <dgm:cxn modelId="{114BAE83-FBE5-400C-A615-7294A9022BED}" type="presOf" srcId="{D9787C8D-8549-4416-A45B-3D27A97FE865}" destId="{2377BCA7-B41D-46C1-B9C3-E3150E80BD60}" srcOrd="0" destOrd="0" presId="urn:microsoft.com/office/officeart/2008/layout/LinedList"/>
    <dgm:cxn modelId="{EE487895-9F01-4FD7-8CD3-04AB71A04904}" type="presOf" srcId="{3E187B28-B784-4D1F-8A43-7098877BB874}" destId="{E0C2E52B-9B2E-45A8-BCB6-D6F401FFBD0B}" srcOrd="0" destOrd="0" presId="urn:microsoft.com/office/officeart/2008/layout/LinedList"/>
    <dgm:cxn modelId="{116EFEB1-19DA-4859-8401-2C20B2F0F4C5}" srcId="{3E187B28-B784-4D1F-8A43-7098877BB874}" destId="{B4844FED-1E5E-4842-A564-184596D7CA0F}" srcOrd="0" destOrd="0" parTransId="{AFDE3CB8-1D5A-4EA5-B220-1B1571E06C1C}" sibTransId="{70243C36-3493-492A-8D06-963AA04232EB}"/>
    <dgm:cxn modelId="{7BA947C4-9427-4BD9-8C23-E422330B7209}" srcId="{3E187B28-B784-4D1F-8A43-7098877BB874}" destId="{6B41C3A2-6996-458A-8978-4D0B4ACD5177}" srcOrd="1" destOrd="0" parTransId="{0F458A1F-3155-4917-98E3-26DA824B5663}" sibTransId="{EF1F46CB-5B8F-4787-854E-224A36C9B757}"/>
    <dgm:cxn modelId="{6361CCE3-8738-4C20-B0EF-D8FC491BECC7}" type="presOf" srcId="{B4844FED-1E5E-4842-A564-184596D7CA0F}" destId="{538D848F-BDCE-4895-9E16-B77DFD23845B}" srcOrd="0" destOrd="0" presId="urn:microsoft.com/office/officeart/2008/layout/LinedList"/>
    <dgm:cxn modelId="{A9DFFF61-15EC-4C8C-A9A5-22E02D66CA07}" type="presParOf" srcId="{E0C2E52B-9B2E-45A8-BCB6-D6F401FFBD0B}" destId="{2AF3218F-64BF-46BE-9247-13CF2D03BC30}" srcOrd="0" destOrd="0" presId="urn:microsoft.com/office/officeart/2008/layout/LinedList"/>
    <dgm:cxn modelId="{3D8812FC-3E85-4FC5-8A36-84883589F393}" type="presParOf" srcId="{E0C2E52B-9B2E-45A8-BCB6-D6F401FFBD0B}" destId="{FA4E67F4-3032-44CB-8A76-EB50922C7C29}" srcOrd="1" destOrd="0" presId="urn:microsoft.com/office/officeart/2008/layout/LinedList"/>
    <dgm:cxn modelId="{9E8BD797-961F-43A8-BAA3-9F2E6CDC1764}" type="presParOf" srcId="{FA4E67F4-3032-44CB-8A76-EB50922C7C29}" destId="{538D848F-BDCE-4895-9E16-B77DFD23845B}" srcOrd="0" destOrd="0" presId="urn:microsoft.com/office/officeart/2008/layout/LinedList"/>
    <dgm:cxn modelId="{87784B2B-B22C-41E5-B4BD-58E7411AFEB6}" type="presParOf" srcId="{FA4E67F4-3032-44CB-8A76-EB50922C7C29}" destId="{C629B3CA-2AC7-44CD-B3D6-75348822E939}" srcOrd="1" destOrd="0" presId="urn:microsoft.com/office/officeart/2008/layout/LinedList"/>
    <dgm:cxn modelId="{7F0DB46F-9AB3-4C5C-AD00-9C5FA831AB6A}" type="presParOf" srcId="{E0C2E52B-9B2E-45A8-BCB6-D6F401FFBD0B}" destId="{2647C2BA-9B52-42FF-A8AA-4FA1282C41CB}" srcOrd="2" destOrd="0" presId="urn:microsoft.com/office/officeart/2008/layout/LinedList"/>
    <dgm:cxn modelId="{41DCC6C6-25AA-4F43-97C3-72ED6AE82841}" type="presParOf" srcId="{E0C2E52B-9B2E-45A8-BCB6-D6F401FFBD0B}" destId="{69CD47C3-1E56-443E-BE32-2E2D1159C6BF}" srcOrd="3" destOrd="0" presId="urn:microsoft.com/office/officeart/2008/layout/LinedList"/>
    <dgm:cxn modelId="{C2B918A1-5E61-49CB-AD29-75FE9DE6AE85}" type="presParOf" srcId="{69CD47C3-1E56-443E-BE32-2E2D1159C6BF}" destId="{9FE88257-2A23-49FB-BEF5-32E8011DE66E}" srcOrd="0" destOrd="0" presId="urn:microsoft.com/office/officeart/2008/layout/LinedList"/>
    <dgm:cxn modelId="{B1B035F8-9671-4C93-B060-7E6085FB2E9B}" type="presParOf" srcId="{69CD47C3-1E56-443E-BE32-2E2D1159C6BF}" destId="{B50C4BD0-EBE0-4DCF-B5E2-8973F127AA86}" srcOrd="1" destOrd="0" presId="urn:microsoft.com/office/officeart/2008/layout/LinedList"/>
    <dgm:cxn modelId="{AD9E6070-17D0-4D8B-9F32-BB9712FF5A96}" type="presParOf" srcId="{E0C2E52B-9B2E-45A8-BCB6-D6F401FFBD0B}" destId="{DC6341F5-22C7-4E7D-A08C-E7EC8EC4B685}" srcOrd="4" destOrd="0" presId="urn:microsoft.com/office/officeart/2008/layout/LinedList"/>
    <dgm:cxn modelId="{C73ED1AA-ECD9-450F-92C4-40C48793774F}" type="presParOf" srcId="{E0C2E52B-9B2E-45A8-BCB6-D6F401FFBD0B}" destId="{6A6C3F0C-B0D3-403C-9172-9C15FCC91FA3}" srcOrd="5" destOrd="0" presId="urn:microsoft.com/office/officeart/2008/layout/LinedList"/>
    <dgm:cxn modelId="{127279B0-E168-464D-8E89-B7F0B0609775}" type="presParOf" srcId="{6A6C3F0C-B0D3-403C-9172-9C15FCC91FA3}" destId="{2377BCA7-B41D-46C1-B9C3-E3150E80BD60}" srcOrd="0" destOrd="0" presId="urn:microsoft.com/office/officeart/2008/layout/LinedList"/>
    <dgm:cxn modelId="{3444137A-866E-42BC-834F-C298CF556600}" type="presParOf" srcId="{6A6C3F0C-B0D3-403C-9172-9C15FCC91FA3}" destId="{675CFB7D-7DF4-4E32-B2C9-DEDE32610F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2D98D-B222-4D5A-99D5-66D81F534620}"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C72AEB3-1235-423B-A0BA-50D6BE474935}">
      <dgm:prSet/>
      <dgm:spPr/>
      <dgm:t>
        <a:bodyPr/>
        <a:lstStyle/>
        <a:p>
          <a:r>
            <a:rPr lang="en-US" b="0" i="0"/>
            <a:t>From 2018 to the present our members have lost over 15% of their purchasing power.</a:t>
          </a:r>
          <a:endParaRPr lang="en-US"/>
        </a:p>
      </dgm:t>
    </dgm:pt>
    <dgm:pt modelId="{CF870B3E-D048-4DDC-BBD6-AF788D686E5D}" type="parTrans" cxnId="{D77997C0-59F7-45B7-AE7C-CBD330B45AE8}">
      <dgm:prSet/>
      <dgm:spPr/>
      <dgm:t>
        <a:bodyPr/>
        <a:lstStyle/>
        <a:p>
          <a:endParaRPr lang="en-US"/>
        </a:p>
      </dgm:t>
    </dgm:pt>
    <dgm:pt modelId="{039972BB-0148-4D49-8AEC-8ADD3378F970}" type="sibTrans" cxnId="{D77997C0-59F7-45B7-AE7C-CBD330B45AE8}">
      <dgm:prSet/>
      <dgm:spPr/>
      <dgm:t>
        <a:bodyPr/>
        <a:lstStyle/>
        <a:p>
          <a:endParaRPr lang="en-US"/>
        </a:p>
      </dgm:t>
    </dgm:pt>
    <dgm:pt modelId="{028F06D6-21F9-4EAF-B795-377CD17F3ADC}">
      <dgm:prSet/>
      <dgm:spPr/>
      <dgm:t>
        <a:bodyPr/>
        <a:lstStyle/>
        <a:p>
          <a:r>
            <a:rPr lang="en-US" b="0" i="0"/>
            <a:t>Salary compression/inequity is affecting many members.</a:t>
          </a:r>
          <a:endParaRPr lang="en-US"/>
        </a:p>
      </dgm:t>
    </dgm:pt>
    <dgm:pt modelId="{2A152C97-F7A7-4869-90EE-7DE51C1A3422}" type="parTrans" cxnId="{B679A08D-64B7-4F36-902B-0FADEC9DAE4B}">
      <dgm:prSet/>
      <dgm:spPr/>
      <dgm:t>
        <a:bodyPr/>
        <a:lstStyle/>
        <a:p>
          <a:endParaRPr lang="en-US"/>
        </a:p>
      </dgm:t>
    </dgm:pt>
    <dgm:pt modelId="{E3F4787B-C85C-476B-B62E-629111F65F72}" type="sibTrans" cxnId="{B679A08D-64B7-4F36-902B-0FADEC9DAE4B}">
      <dgm:prSet/>
      <dgm:spPr/>
      <dgm:t>
        <a:bodyPr/>
        <a:lstStyle/>
        <a:p>
          <a:endParaRPr lang="en-US"/>
        </a:p>
      </dgm:t>
    </dgm:pt>
    <dgm:pt modelId="{BF802A0F-D5F4-4A88-8832-06A2322BF4F4}">
      <dgm:prSet/>
      <dgm:spPr/>
      <dgm:t>
        <a:bodyPr/>
        <a:lstStyle/>
        <a:p>
          <a:r>
            <a:rPr lang="en-US" b="0" i="0"/>
            <a:t>Members report unfair and unequal treatment and working conditions.</a:t>
          </a:r>
          <a:endParaRPr lang="en-US"/>
        </a:p>
      </dgm:t>
    </dgm:pt>
    <dgm:pt modelId="{F7477C5E-3442-4D9A-803F-FE4ECB111069}" type="parTrans" cxnId="{FB594300-2E11-4153-A2D6-16C988C3CD0F}">
      <dgm:prSet/>
      <dgm:spPr/>
      <dgm:t>
        <a:bodyPr/>
        <a:lstStyle/>
        <a:p>
          <a:endParaRPr lang="en-US"/>
        </a:p>
      </dgm:t>
    </dgm:pt>
    <dgm:pt modelId="{2BD1B26D-1AAC-45E7-A627-BA2BF458837E}" type="sibTrans" cxnId="{FB594300-2E11-4153-A2D6-16C988C3CD0F}">
      <dgm:prSet/>
      <dgm:spPr/>
      <dgm:t>
        <a:bodyPr/>
        <a:lstStyle/>
        <a:p>
          <a:endParaRPr lang="en-US"/>
        </a:p>
      </dgm:t>
    </dgm:pt>
    <dgm:pt modelId="{A6163759-AF93-41B6-9E6D-493EEA8EEF44}">
      <dgm:prSet/>
      <dgm:spPr/>
      <dgm:t>
        <a:bodyPr/>
        <a:lstStyle/>
        <a:p>
          <a:r>
            <a:rPr lang="en-US" b="0" i="0"/>
            <a:t>Members are deeply concerned about the integrity and cost of our healthcare plan.</a:t>
          </a:r>
          <a:endParaRPr lang="en-US"/>
        </a:p>
      </dgm:t>
    </dgm:pt>
    <dgm:pt modelId="{E9AA4147-E907-4173-8EF8-27C9BD285B98}" type="parTrans" cxnId="{8B27F5E6-5063-4A50-8D2F-16717C825D81}">
      <dgm:prSet/>
      <dgm:spPr/>
      <dgm:t>
        <a:bodyPr/>
        <a:lstStyle/>
        <a:p>
          <a:endParaRPr lang="en-US"/>
        </a:p>
      </dgm:t>
    </dgm:pt>
    <dgm:pt modelId="{91ABD9A1-3234-4B48-8D3C-D42865C4F465}" type="sibTrans" cxnId="{8B27F5E6-5063-4A50-8D2F-16717C825D81}">
      <dgm:prSet/>
      <dgm:spPr/>
      <dgm:t>
        <a:bodyPr/>
        <a:lstStyle/>
        <a:p>
          <a:endParaRPr lang="en-US"/>
        </a:p>
      </dgm:t>
    </dgm:pt>
    <dgm:pt modelId="{042AC295-B6D2-4D70-BD01-08844599BD5A}" type="pres">
      <dgm:prSet presAssocID="{F622D98D-B222-4D5A-99D5-66D81F534620}" presName="vert0" presStyleCnt="0">
        <dgm:presLayoutVars>
          <dgm:dir/>
          <dgm:animOne val="branch"/>
          <dgm:animLvl val="lvl"/>
        </dgm:presLayoutVars>
      </dgm:prSet>
      <dgm:spPr/>
    </dgm:pt>
    <dgm:pt modelId="{E678AE01-4538-4642-A2E0-D8126B4B95A6}" type="pres">
      <dgm:prSet presAssocID="{FC72AEB3-1235-423B-A0BA-50D6BE474935}" presName="thickLine" presStyleLbl="alignNode1" presStyleIdx="0" presStyleCnt="4"/>
      <dgm:spPr/>
    </dgm:pt>
    <dgm:pt modelId="{5107144D-6A44-41F3-9917-7B0454DD4C0D}" type="pres">
      <dgm:prSet presAssocID="{FC72AEB3-1235-423B-A0BA-50D6BE474935}" presName="horz1" presStyleCnt="0"/>
      <dgm:spPr/>
    </dgm:pt>
    <dgm:pt modelId="{B81B7973-22BC-46FC-96E2-694C3476AFF0}" type="pres">
      <dgm:prSet presAssocID="{FC72AEB3-1235-423B-A0BA-50D6BE474935}" presName="tx1" presStyleLbl="revTx" presStyleIdx="0" presStyleCnt="4"/>
      <dgm:spPr/>
    </dgm:pt>
    <dgm:pt modelId="{C0C56C76-AD71-439A-9A0F-C445C2C33C7B}" type="pres">
      <dgm:prSet presAssocID="{FC72AEB3-1235-423B-A0BA-50D6BE474935}" presName="vert1" presStyleCnt="0"/>
      <dgm:spPr/>
    </dgm:pt>
    <dgm:pt modelId="{DC5BA7F6-04E4-4455-A6AA-6F3605F40E8D}" type="pres">
      <dgm:prSet presAssocID="{028F06D6-21F9-4EAF-B795-377CD17F3ADC}" presName="thickLine" presStyleLbl="alignNode1" presStyleIdx="1" presStyleCnt="4"/>
      <dgm:spPr/>
    </dgm:pt>
    <dgm:pt modelId="{41977991-FD8E-4D71-9A18-D26838A28F0D}" type="pres">
      <dgm:prSet presAssocID="{028F06D6-21F9-4EAF-B795-377CD17F3ADC}" presName="horz1" presStyleCnt="0"/>
      <dgm:spPr/>
    </dgm:pt>
    <dgm:pt modelId="{10E1AF09-E89A-49DD-8E34-E87A6FE19337}" type="pres">
      <dgm:prSet presAssocID="{028F06D6-21F9-4EAF-B795-377CD17F3ADC}" presName="tx1" presStyleLbl="revTx" presStyleIdx="1" presStyleCnt="4"/>
      <dgm:spPr/>
    </dgm:pt>
    <dgm:pt modelId="{BDE02E3A-2360-4242-83E0-5D9847B698DE}" type="pres">
      <dgm:prSet presAssocID="{028F06D6-21F9-4EAF-B795-377CD17F3ADC}" presName="vert1" presStyleCnt="0"/>
      <dgm:spPr/>
    </dgm:pt>
    <dgm:pt modelId="{661FEFAE-7556-4FF3-B7D4-47C7BE57F7DC}" type="pres">
      <dgm:prSet presAssocID="{BF802A0F-D5F4-4A88-8832-06A2322BF4F4}" presName="thickLine" presStyleLbl="alignNode1" presStyleIdx="2" presStyleCnt="4"/>
      <dgm:spPr/>
    </dgm:pt>
    <dgm:pt modelId="{78721572-B1A2-40C7-8096-09163CB01533}" type="pres">
      <dgm:prSet presAssocID="{BF802A0F-D5F4-4A88-8832-06A2322BF4F4}" presName="horz1" presStyleCnt="0"/>
      <dgm:spPr/>
    </dgm:pt>
    <dgm:pt modelId="{1C251E3A-3FF4-4B64-8905-95B1640BC59D}" type="pres">
      <dgm:prSet presAssocID="{BF802A0F-D5F4-4A88-8832-06A2322BF4F4}" presName="tx1" presStyleLbl="revTx" presStyleIdx="2" presStyleCnt="4"/>
      <dgm:spPr/>
    </dgm:pt>
    <dgm:pt modelId="{F84E2D5E-BD54-477E-AE65-D516C8A5BF47}" type="pres">
      <dgm:prSet presAssocID="{BF802A0F-D5F4-4A88-8832-06A2322BF4F4}" presName="vert1" presStyleCnt="0"/>
      <dgm:spPr/>
    </dgm:pt>
    <dgm:pt modelId="{071609A5-E056-4F64-92B8-0A9278E33B68}" type="pres">
      <dgm:prSet presAssocID="{A6163759-AF93-41B6-9E6D-493EEA8EEF44}" presName="thickLine" presStyleLbl="alignNode1" presStyleIdx="3" presStyleCnt="4"/>
      <dgm:spPr/>
    </dgm:pt>
    <dgm:pt modelId="{0A2E1F86-A02F-4E22-B26C-1A6EDAC49EDD}" type="pres">
      <dgm:prSet presAssocID="{A6163759-AF93-41B6-9E6D-493EEA8EEF44}" presName="horz1" presStyleCnt="0"/>
      <dgm:spPr/>
    </dgm:pt>
    <dgm:pt modelId="{9B365BA3-D6D7-48C3-982D-299473313769}" type="pres">
      <dgm:prSet presAssocID="{A6163759-AF93-41B6-9E6D-493EEA8EEF44}" presName="tx1" presStyleLbl="revTx" presStyleIdx="3" presStyleCnt="4"/>
      <dgm:spPr/>
    </dgm:pt>
    <dgm:pt modelId="{5D2E11B4-3602-4381-9B6D-416682DC630C}" type="pres">
      <dgm:prSet presAssocID="{A6163759-AF93-41B6-9E6D-493EEA8EEF44}" presName="vert1" presStyleCnt="0"/>
      <dgm:spPr/>
    </dgm:pt>
  </dgm:ptLst>
  <dgm:cxnLst>
    <dgm:cxn modelId="{FB594300-2E11-4153-A2D6-16C988C3CD0F}" srcId="{F622D98D-B222-4D5A-99D5-66D81F534620}" destId="{BF802A0F-D5F4-4A88-8832-06A2322BF4F4}" srcOrd="2" destOrd="0" parTransId="{F7477C5E-3442-4D9A-803F-FE4ECB111069}" sibTransId="{2BD1B26D-1AAC-45E7-A627-BA2BF458837E}"/>
    <dgm:cxn modelId="{FD26D007-9D12-4B47-8B3B-118F65AC804A}" type="presOf" srcId="{BF802A0F-D5F4-4A88-8832-06A2322BF4F4}" destId="{1C251E3A-3FF4-4B64-8905-95B1640BC59D}" srcOrd="0" destOrd="0" presId="urn:microsoft.com/office/officeart/2008/layout/LinedList"/>
    <dgm:cxn modelId="{C3A96B2A-5674-4637-A139-FF40119F6049}" type="presOf" srcId="{028F06D6-21F9-4EAF-B795-377CD17F3ADC}" destId="{10E1AF09-E89A-49DD-8E34-E87A6FE19337}" srcOrd="0" destOrd="0" presId="urn:microsoft.com/office/officeart/2008/layout/LinedList"/>
    <dgm:cxn modelId="{EB96BA2E-3F47-471C-AF96-02DFDA4E3C3D}" type="presOf" srcId="{F622D98D-B222-4D5A-99D5-66D81F534620}" destId="{042AC295-B6D2-4D70-BD01-08844599BD5A}" srcOrd="0" destOrd="0" presId="urn:microsoft.com/office/officeart/2008/layout/LinedList"/>
    <dgm:cxn modelId="{B679A08D-64B7-4F36-902B-0FADEC9DAE4B}" srcId="{F622D98D-B222-4D5A-99D5-66D81F534620}" destId="{028F06D6-21F9-4EAF-B795-377CD17F3ADC}" srcOrd="1" destOrd="0" parTransId="{2A152C97-F7A7-4869-90EE-7DE51C1A3422}" sibTransId="{E3F4787B-C85C-476B-B62E-629111F65F72}"/>
    <dgm:cxn modelId="{7E7A88A1-AAE0-45AA-ABF8-03F091365C09}" type="presOf" srcId="{A6163759-AF93-41B6-9E6D-493EEA8EEF44}" destId="{9B365BA3-D6D7-48C3-982D-299473313769}" srcOrd="0" destOrd="0" presId="urn:microsoft.com/office/officeart/2008/layout/LinedList"/>
    <dgm:cxn modelId="{D77997C0-59F7-45B7-AE7C-CBD330B45AE8}" srcId="{F622D98D-B222-4D5A-99D5-66D81F534620}" destId="{FC72AEB3-1235-423B-A0BA-50D6BE474935}" srcOrd="0" destOrd="0" parTransId="{CF870B3E-D048-4DDC-BBD6-AF788D686E5D}" sibTransId="{039972BB-0148-4D49-8AEC-8ADD3378F970}"/>
    <dgm:cxn modelId="{8B27F5E6-5063-4A50-8D2F-16717C825D81}" srcId="{F622D98D-B222-4D5A-99D5-66D81F534620}" destId="{A6163759-AF93-41B6-9E6D-493EEA8EEF44}" srcOrd="3" destOrd="0" parTransId="{E9AA4147-E907-4173-8EF8-27C9BD285B98}" sibTransId="{91ABD9A1-3234-4B48-8D3C-D42865C4F465}"/>
    <dgm:cxn modelId="{FF0513FD-BBD5-485A-B67B-C6590FD41BC4}" type="presOf" srcId="{FC72AEB3-1235-423B-A0BA-50D6BE474935}" destId="{B81B7973-22BC-46FC-96E2-694C3476AFF0}" srcOrd="0" destOrd="0" presId="urn:microsoft.com/office/officeart/2008/layout/LinedList"/>
    <dgm:cxn modelId="{9B64025E-E882-4648-9B6D-F62E32BE4CFE}" type="presParOf" srcId="{042AC295-B6D2-4D70-BD01-08844599BD5A}" destId="{E678AE01-4538-4642-A2E0-D8126B4B95A6}" srcOrd="0" destOrd="0" presId="urn:microsoft.com/office/officeart/2008/layout/LinedList"/>
    <dgm:cxn modelId="{7E59DFE5-4B8E-404B-A9CB-C80047D701BB}" type="presParOf" srcId="{042AC295-B6D2-4D70-BD01-08844599BD5A}" destId="{5107144D-6A44-41F3-9917-7B0454DD4C0D}" srcOrd="1" destOrd="0" presId="urn:microsoft.com/office/officeart/2008/layout/LinedList"/>
    <dgm:cxn modelId="{670A337F-5E87-4690-B925-6B8ABC4BEA98}" type="presParOf" srcId="{5107144D-6A44-41F3-9917-7B0454DD4C0D}" destId="{B81B7973-22BC-46FC-96E2-694C3476AFF0}" srcOrd="0" destOrd="0" presId="urn:microsoft.com/office/officeart/2008/layout/LinedList"/>
    <dgm:cxn modelId="{4ECA6E68-26AB-453E-8A66-E71B1883AA17}" type="presParOf" srcId="{5107144D-6A44-41F3-9917-7B0454DD4C0D}" destId="{C0C56C76-AD71-439A-9A0F-C445C2C33C7B}" srcOrd="1" destOrd="0" presId="urn:microsoft.com/office/officeart/2008/layout/LinedList"/>
    <dgm:cxn modelId="{66A843FA-817D-46A9-9C2B-8FD09D64E8D2}" type="presParOf" srcId="{042AC295-B6D2-4D70-BD01-08844599BD5A}" destId="{DC5BA7F6-04E4-4455-A6AA-6F3605F40E8D}" srcOrd="2" destOrd="0" presId="urn:microsoft.com/office/officeart/2008/layout/LinedList"/>
    <dgm:cxn modelId="{754576AC-96DF-407E-A50F-31079DB69BFB}" type="presParOf" srcId="{042AC295-B6D2-4D70-BD01-08844599BD5A}" destId="{41977991-FD8E-4D71-9A18-D26838A28F0D}" srcOrd="3" destOrd="0" presId="urn:microsoft.com/office/officeart/2008/layout/LinedList"/>
    <dgm:cxn modelId="{474DBE44-020D-4A2A-BEFD-FA94710600A5}" type="presParOf" srcId="{41977991-FD8E-4D71-9A18-D26838A28F0D}" destId="{10E1AF09-E89A-49DD-8E34-E87A6FE19337}" srcOrd="0" destOrd="0" presId="urn:microsoft.com/office/officeart/2008/layout/LinedList"/>
    <dgm:cxn modelId="{51CB7DC2-F137-421C-80DC-33182F7DA76B}" type="presParOf" srcId="{41977991-FD8E-4D71-9A18-D26838A28F0D}" destId="{BDE02E3A-2360-4242-83E0-5D9847B698DE}" srcOrd="1" destOrd="0" presId="urn:microsoft.com/office/officeart/2008/layout/LinedList"/>
    <dgm:cxn modelId="{958A49AF-19CE-455C-9E7F-4FC4A52F2D29}" type="presParOf" srcId="{042AC295-B6D2-4D70-BD01-08844599BD5A}" destId="{661FEFAE-7556-4FF3-B7D4-47C7BE57F7DC}" srcOrd="4" destOrd="0" presId="urn:microsoft.com/office/officeart/2008/layout/LinedList"/>
    <dgm:cxn modelId="{60C84DFF-DCF0-46F1-A432-0CDE94B445E1}" type="presParOf" srcId="{042AC295-B6D2-4D70-BD01-08844599BD5A}" destId="{78721572-B1A2-40C7-8096-09163CB01533}" srcOrd="5" destOrd="0" presId="urn:microsoft.com/office/officeart/2008/layout/LinedList"/>
    <dgm:cxn modelId="{2F9349BA-8A4A-4A81-8BDD-8BFCDA5CABD9}" type="presParOf" srcId="{78721572-B1A2-40C7-8096-09163CB01533}" destId="{1C251E3A-3FF4-4B64-8905-95B1640BC59D}" srcOrd="0" destOrd="0" presId="urn:microsoft.com/office/officeart/2008/layout/LinedList"/>
    <dgm:cxn modelId="{F4E9147F-4A6D-4D92-ACA3-FB5581012474}" type="presParOf" srcId="{78721572-B1A2-40C7-8096-09163CB01533}" destId="{F84E2D5E-BD54-477E-AE65-D516C8A5BF47}" srcOrd="1" destOrd="0" presId="urn:microsoft.com/office/officeart/2008/layout/LinedList"/>
    <dgm:cxn modelId="{D4057564-935A-476C-B70F-63322D9DF55D}" type="presParOf" srcId="{042AC295-B6D2-4D70-BD01-08844599BD5A}" destId="{071609A5-E056-4F64-92B8-0A9278E33B68}" srcOrd="6" destOrd="0" presId="urn:microsoft.com/office/officeart/2008/layout/LinedList"/>
    <dgm:cxn modelId="{77C59BFA-2F6E-4DA7-B997-342515E223DC}" type="presParOf" srcId="{042AC295-B6D2-4D70-BD01-08844599BD5A}" destId="{0A2E1F86-A02F-4E22-B26C-1A6EDAC49EDD}" srcOrd="7" destOrd="0" presId="urn:microsoft.com/office/officeart/2008/layout/LinedList"/>
    <dgm:cxn modelId="{76FB370D-D741-4A46-AFC4-77CCA0DD3925}" type="presParOf" srcId="{0A2E1F86-A02F-4E22-B26C-1A6EDAC49EDD}" destId="{9B365BA3-D6D7-48C3-982D-299473313769}" srcOrd="0" destOrd="0" presId="urn:microsoft.com/office/officeart/2008/layout/LinedList"/>
    <dgm:cxn modelId="{7A5D2A53-DA8A-49FC-B370-466CCA9F7F2E}" type="presParOf" srcId="{0A2E1F86-A02F-4E22-B26C-1A6EDAC49EDD}" destId="{5D2E11B4-3602-4381-9B6D-416682DC63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218F-64BF-46BE-9247-13CF2D03BC30}">
      <dsp:nvSpPr>
        <dsp:cNvPr id="0" name=""/>
        <dsp:cNvSpPr/>
      </dsp:nvSpPr>
      <dsp:spPr>
        <a:xfrm>
          <a:off x="0" y="2797"/>
          <a:ext cx="65714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D848F-BDCE-4895-9E16-B77DFD23845B}">
      <dsp:nvSpPr>
        <dsp:cNvPr id="0" name=""/>
        <dsp:cNvSpPr/>
      </dsp:nvSpPr>
      <dsp:spPr>
        <a:xfrm>
          <a:off x="0" y="2797"/>
          <a:ext cx="6571413" cy="190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Mandatory Subjects</a:t>
          </a:r>
        </a:p>
      </dsp:txBody>
      <dsp:txXfrm>
        <a:off x="0" y="2797"/>
        <a:ext cx="6571413" cy="1908030"/>
      </dsp:txXfrm>
    </dsp:sp>
    <dsp:sp modelId="{2647C2BA-9B52-42FF-A8AA-4FA1282C41CB}">
      <dsp:nvSpPr>
        <dsp:cNvPr id="0" name=""/>
        <dsp:cNvSpPr/>
      </dsp:nvSpPr>
      <dsp:spPr>
        <a:xfrm>
          <a:off x="0" y="1910827"/>
          <a:ext cx="6571413" cy="0"/>
        </a:xfrm>
        <a:prstGeom prst="line">
          <a:avLst/>
        </a:prstGeom>
        <a:solidFill>
          <a:schemeClr val="accent2">
            <a:hueOff val="-1241385"/>
            <a:satOff val="-1965"/>
            <a:lumOff val="-1176"/>
            <a:alphaOff val="0"/>
          </a:schemeClr>
        </a:solidFill>
        <a:ln w="12700" cap="flat" cmpd="sng" algn="ctr">
          <a:solidFill>
            <a:schemeClr val="accent2">
              <a:hueOff val="-1241385"/>
              <a:satOff val="-196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88257-2A23-49FB-BEF5-32E8011DE66E}">
      <dsp:nvSpPr>
        <dsp:cNvPr id="0" name=""/>
        <dsp:cNvSpPr/>
      </dsp:nvSpPr>
      <dsp:spPr>
        <a:xfrm>
          <a:off x="0" y="1910827"/>
          <a:ext cx="6571413" cy="190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Permissive Subjects</a:t>
          </a:r>
        </a:p>
      </dsp:txBody>
      <dsp:txXfrm>
        <a:off x="0" y="1910827"/>
        <a:ext cx="6571413" cy="1908030"/>
      </dsp:txXfrm>
    </dsp:sp>
    <dsp:sp modelId="{DC6341F5-22C7-4E7D-A08C-E7EC8EC4B685}">
      <dsp:nvSpPr>
        <dsp:cNvPr id="0" name=""/>
        <dsp:cNvSpPr/>
      </dsp:nvSpPr>
      <dsp:spPr>
        <a:xfrm>
          <a:off x="0" y="3818858"/>
          <a:ext cx="6571413" cy="0"/>
        </a:xfrm>
        <a:prstGeom prst="line">
          <a:avLst/>
        </a:prstGeom>
        <a:solidFill>
          <a:schemeClr val="accent2">
            <a:hueOff val="-2482771"/>
            <a:satOff val="-3929"/>
            <a:lumOff val="-2352"/>
            <a:alphaOff val="0"/>
          </a:schemeClr>
        </a:solidFill>
        <a:ln w="12700" cap="flat" cmpd="sng" algn="ctr">
          <a:solidFill>
            <a:schemeClr val="accent2">
              <a:hueOff val="-2482771"/>
              <a:satOff val="-3929"/>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7BCA7-B41D-46C1-B9C3-E3150E80BD60}">
      <dsp:nvSpPr>
        <dsp:cNvPr id="0" name=""/>
        <dsp:cNvSpPr/>
      </dsp:nvSpPr>
      <dsp:spPr>
        <a:xfrm>
          <a:off x="0" y="3818858"/>
          <a:ext cx="6571413" cy="190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a:t>Prohibited Subjects</a:t>
          </a:r>
        </a:p>
      </dsp:txBody>
      <dsp:txXfrm>
        <a:off x="0" y="3818858"/>
        <a:ext cx="6571413" cy="1908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AE01-4538-4642-A2E0-D8126B4B95A6}">
      <dsp:nvSpPr>
        <dsp:cNvPr id="0" name=""/>
        <dsp:cNvSpPr/>
      </dsp:nvSpPr>
      <dsp:spPr>
        <a:xfrm>
          <a:off x="0" y="0"/>
          <a:ext cx="65714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B7973-22BC-46FC-96E2-694C3476AFF0}">
      <dsp:nvSpPr>
        <dsp:cNvPr id="0" name=""/>
        <dsp:cNvSpPr/>
      </dsp:nvSpPr>
      <dsp:spPr>
        <a:xfrm>
          <a:off x="0" y="0"/>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From 2018 to the present our members have lost over 15% of their purchasing power.</a:t>
          </a:r>
          <a:endParaRPr lang="en-US" sz="2800" kern="1200"/>
        </a:p>
      </dsp:txBody>
      <dsp:txXfrm>
        <a:off x="0" y="0"/>
        <a:ext cx="6571413" cy="1432421"/>
      </dsp:txXfrm>
    </dsp:sp>
    <dsp:sp modelId="{DC5BA7F6-04E4-4455-A6AA-6F3605F40E8D}">
      <dsp:nvSpPr>
        <dsp:cNvPr id="0" name=""/>
        <dsp:cNvSpPr/>
      </dsp:nvSpPr>
      <dsp:spPr>
        <a:xfrm>
          <a:off x="0" y="1432421"/>
          <a:ext cx="65714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1AF09-E89A-49DD-8E34-E87A6FE19337}">
      <dsp:nvSpPr>
        <dsp:cNvPr id="0" name=""/>
        <dsp:cNvSpPr/>
      </dsp:nvSpPr>
      <dsp:spPr>
        <a:xfrm>
          <a:off x="0" y="1432421"/>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Salary compression/inequity is affecting many members.</a:t>
          </a:r>
          <a:endParaRPr lang="en-US" sz="2800" kern="1200"/>
        </a:p>
      </dsp:txBody>
      <dsp:txXfrm>
        <a:off x="0" y="1432421"/>
        <a:ext cx="6571413" cy="1432421"/>
      </dsp:txXfrm>
    </dsp:sp>
    <dsp:sp modelId="{661FEFAE-7556-4FF3-B7D4-47C7BE57F7DC}">
      <dsp:nvSpPr>
        <dsp:cNvPr id="0" name=""/>
        <dsp:cNvSpPr/>
      </dsp:nvSpPr>
      <dsp:spPr>
        <a:xfrm>
          <a:off x="0" y="2864843"/>
          <a:ext cx="65714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51E3A-3FF4-4B64-8905-95B1640BC59D}">
      <dsp:nvSpPr>
        <dsp:cNvPr id="0" name=""/>
        <dsp:cNvSpPr/>
      </dsp:nvSpPr>
      <dsp:spPr>
        <a:xfrm>
          <a:off x="0" y="2864843"/>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Members report unfair and unequal treatment and working conditions.</a:t>
          </a:r>
          <a:endParaRPr lang="en-US" sz="2800" kern="1200"/>
        </a:p>
      </dsp:txBody>
      <dsp:txXfrm>
        <a:off x="0" y="2864843"/>
        <a:ext cx="6571413" cy="1432421"/>
      </dsp:txXfrm>
    </dsp:sp>
    <dsp:sp modelId="{071609A5-E056-4F64-92B8-0A9278E33B68}">
      <dsp:nvSpPr>
        <dsp:cNvPr id="0" name=""/>
        <dsp:cNvSpPr/>
      </dsp:nvSpPr>
      <dsp:spPr>
        <a:xfrm>
          <a:off x="0" y="4297264"/>
          <a:ext cx="657141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65BA3-D6D7-48C3-982D-299473313769}">
      <dsp:nvSpPr>
        <dsp:cNvPr id="0" name=""/>
        <dsp:cNvSpPr/>
      </dsp:nvSpPr>
      <dsp:spPr>
        <a:xfrm>
          <a:off x="0" y="4297264"/>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Members are deeply concerned about the integrity and cost of our healthcare plan.</a:t>
          </a:r>
          <a:endParaRPr lang="en-US" sz="2800" kern="1200"/>
        </a:p>
      </dsp:txBody>
      <dsp:txXfrm>
        <a:off x="0" y="4297264"/>
        <a:ext cx="6571413" cy="14324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00C4D-1EA1-4F5D-87F5-18C367B86647}"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25135-6CB7-4169-91F1-9268921211FF}" type="slidenum">
              <a:rPr lang="en-US" smtClean="0"/>
              <a:t>‹#›</a:t>
            </a:fld>
            <a:endParaRPr lang="en-US"/>
          </a:p>
        </p:txBody>
      </p:sp>
    </p:spTree>
    <p:extLst>
      <p:ext uri="{BB962C8B-B14F-4D97-AF65-F5344CB8AC3E}">
        <p14:creationId xmlns:p14="http://schemas.microsoft.com/office/powerpoint/2010/main" val="102803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oa.alaska.gov/dof/payroll/sal_sched.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our October General Membership Meeting. We are glad you are here. I am Jill Dumesnil, President of United Academics AAUP/AFT Local 4996. The agenda for tonight is to give an overview of our bargaining process to date and then take questions from you. We are interested to hear your perspectives, concerns, and feedback.</a:t>
            </a: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a:t>
            </a:fld>
            <a:endParaRPr lang="en-US"/>
          </a:p>
        </p:txBody>
      </p:sp>
    </p:spTree>
    <p:extLst>
      <p:ext uri="{BB962C8B-B14F-4D97-AF65-F5344CB8AC3E}">
        <p14:creationId xmlns:p14="http://schemas.microsoft.com/office/powerpoint/2010/main" val="417515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200"/>
              </a:spcAft>
            </a:pPr>
            <a:r>
              <a:rPr lang="en-US" sz="1800" b="0" i="0" u="none" strike="noStrike" dirty="0">
                <a:solidFill>
                  <a:srgbClr val="000000"/>
                </a:solidFill>
                <a:effectLst/>
                <a:latin typeface="Arial" panose="020B0604020202020204" pitchFamily="34" charset="0"/>
              </a:rPr>
              <a:t>We have heard from our members that the loss of purchasing power and salary compression and/or inequity are their biggest concerns. </a:t>
            </a:r>
          </a:p>
          <a:p>
            <a:pPr rtl="0">
              <a:spcBef>
                <a:spcPts val="0"/>
              </a:spcBef>
              <a:spcAft>
                <a:spcPts val="1200"/>
              </a:spcAft>
            </a:pPr>
            <a:endParaRPr lang="en-US" b="0" dirty="0">
              <a:effectLst/>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In addition, members report the perception of unfair and unequal treatment regularly impacting their working conditions and job satisfaction. We believe that consistency and transparency in processes would go a long way toward resolving concerns. </a:t>
            </a:r>
          </a:p>
          <a:p>
            <a:pPr rtl="0">
              <a:spcBef>
                <a:spcPts val="0"/>
              </a:spcBef>
              <a:spcAft>
                <a:spcPts val="1200"/>
              </a:spcAft>
            </a:pPr>
            <a:endParaRPr lang="en-US" b="0" dirty="0">
              <a:effectLst/>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Finally, our members are deeply concerned about the integrity and cost of our self-funded healthcare plan - especially given that there is no stop-loss coverage for reimbursement against catastrophic claims. </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10</a:t>
            </a:fld>
            <a:endParaRPr lang="en-US"/>
          </a:p>
        </p:txBody>
      </p:sp>
    </p:spTree>
    <p:extLst>
      <p:ext uri="{BB962C8B-B14F-4D97-AF65-F5344CB8AC3E}">
        <p14:creationId xmlns:p14="http://schemas.microsoft.com/office/powerpoint/2010/main" val="174399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Although often cited as a threat by public employers, to our knowledge the Alaska Legislature has never refused to appropriate union negotiated salary increases.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In fact, the Legislature has recently approved and appropriated several very generous pay packages negotiated by public employee unions.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11</a:t>
            </a:fld>
            <a:endParaRPr lang="en-US"/>
          </a:p>
        </p:txBody>
      </p:sp>
    </p:spTree>
    <p:extLst>
      <p:ext uri="{BB962C8B-B14F-4D97-AF65-F5344CB8AC3E}">
        <p14:creationId xmlns:p14="http://schemas.microsoft.com/office/powerpoint/2010/main" val="137327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table shows recent public sector CBA wage agreements as published on the Alaska Department of Administration, Division of Finance, Salary Schedule website (</a:t>
            </a:r>
            <a:r>
              <a:rPr lang="en-US" sz="1800" b="0" i="0" u="sng" strike="noStrike" dirty="0">
                <a:solidFill>
                  <a:srgbClr val="2200CC"/>
                </a:solidFill>
                <a:effectLst/>
                <a:latin typeface="Arial" panose="020B0604020202020204" pitchFamily="34" charset="0"/>
                <a:hlinkClick r:id="rId3"/>
              </a:rPr>
              <a:t>http://doa.alaska.gov/dof/payroll/sal_sched.html</a:t>
            </a:r>
            <a:r>
              <a:rPr lang="en-US" sz="1800" b="0" i="0" u="none" strike="noStrike" dirty="0">
                <a:solidFill>
                  <a:srgbClr val="000000"/>
                </a:solidFill>
                <a:effectLst/>
                <a:latin typeface="Arial" panose="020B0604020202020204" pitchFamily="34" charset="0"/>
              </a:rPr>
              <a:t>).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Note that all of these unions have annual or biannual step increases in addition to across-the-board raises, CBAs covering 2024 through 2026, and a compounded salary increase averaging 26.5% over the life of the contract.</a:t>
            </a:r>
            <a:endParaRPr lang="en-US" b="0" dirty="0">
              <a:effectLst/>
            </a:endParaRPr>
          </a:p>
          <a:p>
            <a:pPr rtl="0">
              <a:spcBef>
                <a:spcPts val="0"/>
              </a:spcBef>
              <a:spcAft>
                <a:spcPts val="0"/>
              </a:spcAft>
            </a:pPr>
            <a:br>
              <a:rPr lang="en-US" b="0" dirty="0">
                <a:effectLst/>
              </a:rPr>
            </a:br>
            <a:r>
              <a:rPr lang="en-US" b="0" dirty="0">
                <a:effectLst/>
              </a:rPr>
              <a:t>This is why UNAC considered our original 5-5-5 proposal of a compound salary increase of 15.79% to be quite conservative.</a:t>
            </a:r>
            <a:br>
              <a:rPr lang="en-US" dirty="0"/>
            </a:b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12</a:t>
            </a:fld>
            <a:endParaRPr lang="en-US"/>
          </a:p>
        </p:txBody>
      </p:sp>
    </p:spTree>
    <p:extLst>
      <p:ext uri="{BB962C8B-B14F-4D97-AF65-F5344CB8AC3E}">
        <p14:creationId xmlns:p14="http://schemas.microsoft.com/office/powerpoint/2010/main" val="1658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bargaining on August 19 with an opening presentation outlining our views and priorities for negotiation. In service of our members’ highest priority, we proposed salary increases of 5% per year with no other changes to the CBA. It’s not that we thought or think our current CBA is perfect, but we were willing to live with the status quo for significant raises. </a:t>
            </a:r>
          </a:p>
          <a:p>
            <a:endParaRPr lang="en-US" dirty="0"/>
          </a:p>
          <a:p>
            <a:r>
              <a:rPr lang="en-US" dirty="0"/>
              <a:t>As you know, UA then caucused for 4 weeks, met with the BOR, and countered with a proposal for 2.75, 3, and 2.5 percent raises. UA has other union contracts for 2.75% raises in FY26 and 3% raises in FY27 with “me, too” clauses they don’t want to trigger. In addition, President Pitney has committed to giving non-unionized staff the same raises that the unions negotiate. Therefore, it is unlikely that the UA team is authorized to agree to more than 2.75% in FY26 and 3% in FY27.</a:t>
            </a:r>
          </a:p>
          <a:p>
            <a:endParaRPr lang="en-US" dirty="0"/>
          </a:p>
          <a:p>
            <a:r>
              <a:rPr lang="en-US" dirty="0"/>
              <a:t>United Academics’ negotiation mantra is to “do the most good for the most members.” Therefore, UNAC countered with alternate ways to get the same amount of money in the hands of our bargaining unit members while recognizing the constraints for UA in FY26 and FY27. Our second proposal was 2.75-3-3.5 with increases to minimum salaries, increases to department chair pay, overload pay, and summer pay, with a 5% pool for market adjustments. The cost of this proposal was in line with the cost of the 5-5-5 proposal, but wouldn’t have triggered the “</a:t>
            </a:r>
            <a:r>
              <a:rPr lang="en-US" dirty="0" err="1"/>
              <a:t>me,too</a:t>
            </a:r>
            <a:r>
              <a:rPr lang="en-US" dirty="0"/>
              <a:t>” clauses that UA was trying to avoid.</a:t>
            </a:r>
          </a:p>
          <a:p>
            <a:endParaRPr lang="en-US" dirty="0"/>
          </a:p>
          <a:p>
            <a:r>
              <a:rPr lang="en-US" dirty="0"/>
              <a:t>The next day, the chief negotiator for UA launched into his lecture about the ambiguous and confusing concept of “market.” So, they responded with ATB raises of </a:t>
            </a:r>
            <a:r>
              <a:rPr lang="en-US" sz="1200" dirty="0"/>
              <a:t>2.75-3-2.75 and lower increases to minimum salaries, lower increases to department chair pay, overload pay, and summer pay and no market pool. </a:t>
            </a:r>
          </a:p>
          <a:p>
            <a:endParaRPr lang="en-US" sz="1200" dirty="0"/>
          </a:p>
          <a:p>
            <a:r>
              <a:rPr lang="en-US" sz="1200" dirty="0"/>
              <a:t>At this point, we knew that we could not accept their level of compensation without opening some additional articles to balance overall member concerns and needs. Therefore, we prepared a package proposal with 17 of the 22 articles having no changes or only administrative changes. We attempted to impress upon the management team that our members have been absorbing pay cuts in the form of lost purchasing power to continue working at UA and that the university has the ability to request sufficient funds from the Legislature to adequately pay employees. Their chief negotiator later accused us of “grandstanding.”</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 week, UA responded to our package by withholding five articles and giving us a package of 12 “no change” articles which we agreed to 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Then we presented a package of the five articles we had on our side of the table. Namely, articles 9, 11, 13, 15 and 16. I presented the proposal in detail at the table, because the UA team has been unwilling to stay at the table for any substantive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They’ve claimed not to understand our earlier proposals, but didn’t ask any questions or seek any clarification. We did have our first candid discussion at the table on October 1. They have indicated that they expect to have a package of the ten remaining articles for our consideration on October 14.</a:t>
            </a:r>
          </a:p>
          <a:p>
            <a:endParaRPr lang="en-US" sz="1200" dirty="0"/>
          </a:p>
          <a:p>
            <a:r>
              <a:rPr lang="en-US" sz="1200" dirty="0"/>
              <a:t>Our complete proposals are posted on our website, but UA marks their proposals as “confidential.” Thus, our legal counsel had advised us to summarize their proposals in our bargaining updates but not to post them publicly. </a:t>
            </a: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13</a:t>
            </a:fld>
            <a:endParaRPr lang="en-US"/>
          </a:p>
        </p:txBody>
      </p:sp>
    </p:spTree>
    <p:extLst>
      <p:ext uri="{BB962C8B-B14F-4D97-AF65-F5344CB8AC3E}">
        <p14:creationId xmlns:p14="http://schemas.microsoft.com/office/powerpoint/2010/main" val="128565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Under the Bargaining Center tab at our website, www.unitedacademicsak.org, you will find bargaining updates, bargaining proposals and presentations, negotiation team members, Zoom profile pictures you can use, and actions you can take to support our bargaining efforts and to put pressure on the management team to work with us to settle a fair and competitive contract. We cannot do it without you!</a:t>
            </a: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14</a:t>
            </a:fld>
            <a:endParaRPr lang="en-US"/>
          </a:p>
        </p:txBody>
      </p:sp>
    </p:spTree>
    <p:extLst>
      <p:ext uri="{BB962C8B-B14F-4D97-AF65-F5344CB8AC3E}">
        <p14:creationId xmlns:p14="http://schemas.microsoft.com/office/powerpoint/2010/main" val="403279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listed some upcoming dates of interest. Bargaining will continue next week on October 14-15, as well as on October 28-29. </a:t>
            </a:r>
          </a:p>
          <a:p>
            <a:endParaRPr lang="en-US" dirty="0"/>
          </a:p>
          <a:p>
            <a:r>
              <a:rPr lang="en-US" dirty="0"/>
              <a:t>The Board of Regents meeting on November 7-8 will be the meeting at which regents approve the FY26 budget for submission to the legislature. They have included increases to tuition and the 2.75% raises for everyone except UNAC and the adjuncts – as both unions have expiring contracts. </a:t>
            </a:r>
          </a:p>
          <a:p>
            <a:endParaRPr lang="en-US" dirty="0"/>
          </a:p>
          <a:p>
            <a:r>
              <a:rPr lang="en-US" dirty="0"/>
              <a:t>The university has made it quite clear that they have no intention of agreeing to retroactive raises, so if we don’t settle a contract in time for legislative appropriation our members with not get a raise in FY26. We need a BIG showing of members present at the BOR meeting. Please encourage anyone in Fairbanks on November 7 and 8 to make an effort to show solidarity by showing up!</a:t>
            </a:r>
          </a:p>
        </p:txBody>
      </p:sp>
      <p:sp>
        <p:nvSpPr>
          <p:cNvPr id="4" name="Slide Number Placeholder 3"/>
          <p:cNvSpPr>
            <a:spLocks noGrp="1"/>
          </p:cNvSpPr>
          <p:nvPr>
            <p:ph type="sldNum" sz="quarter" idx="5"/>
          </p:nvPr>
        </p:nvSpPr>
        <p:spPr/>
        <p:txBody>
          <a:bodyPr/>
          <a:lstStyle/>
          <a:p>
            <a:fld id="{8E525135-6CB7-4169-91F1-9268921211FF}" type="slidenum">
              <a:rPr lang="en-US" smtClean="0"/>
              <a:t>15</a:t>
            </a:fld>
            <a:endParaRPr lang="en-US"/>
          </a:p>
        </p:txBody>
      </p:sp>
    </p:spTree>
    <p:extLst>
      <p:ext uri="{BB962C8B-B14F-4D97-AF65-F5344CB8AC3E}">
        <p14:creationId xmlns:p14="http://schemas.microsoft.com/office/powerpoint/2010/main" val="263247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member actions that will support our team in negotiating a fair and competitive contract for our members. Kate and the CCAT (Contract Campaign Action Team) are working on more ways you can help.</a:t>
            </a:r>
          </a:p>
        </p:txBody>
      </p:sp>
      <p:sp>
        <p:nvSpPr>
          <p:cNvPr id="4" name="Slide Number Placeholder 3"/>
          <p:cNvSpPr>
            <a:spLocks noGrp="1"/>
          </p:cNvSpPr>
          <p:nvPr>
            <p:ph type="sldNum" sz="quarter" idx="5"/>
          </p:nvPr>
        </p:nvSpPr>
        <p:spPr/>
        <p:txBody>
          <a:bodyPr/>
          <a:lstStyle/>
          <a:p>
            <a:fld id="{8E525135-6CB7-4169-91F1-9268921211FF}" type="slidenum">
              <a:rPr lang="en-US" smtClean="0"/>
              <a:t>16</a:t>
            </a:fld>
            <a:endParaRPr lang="en-US"/>
          </a:p>
        </p:txBody>
      </p:sp>
    </p:spTree>
    <p:extLst>
      <p:ext uri="{BB962C8B-B14F-4D97-AF65-F5344CB8AC3E}">
        <p14:creationId xmlns:p14="http://schemas.microsoft.com/office/powerpoint/2010/main" val="288584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what it’s worth, there are many statutorily required steps for public employees to legally strike in Alaska. Our CBA must be expired since we have a no strike/ no lockout clause. We would have to reach legal impasse in bargaining as determined by the ALRA (Alaska Labor Relations Agency). ALRA will then direct us to mediation – usually with the Federal Mediation and Conciliation Service (FMCS). If mediation fails, we can strike with a strike authorization vote of a majority of our bargaining unit members. For UNAC that means 558 “yes” votes to authorize a strike. I should note that we’ve never had an election or vote with a turnout close to 558, so this is a very high bar for us. Finally, we are required to give 3-day notice to UA before striking. UA would likely seek an injunction to stop any planned strike, but that may or may not be successful. Therefore, we need to build up solidarity among our members by ramping up member action and member participation. YOUR participation is critical.</a:t>
            </a:r>
          </a:p>
        </p:txBody>
      </p:sp>
      <p:sp>
        <p:nvSpPr>
          <p:cNvPr id="4" name="Slide Number Placeholder 3"/>
          <p:cNvSpPr>
            <a:spLocks noGrp="1"/>
          </p:cNvSpPr>
          <p:nvPr>
            <p:ph type="sldNum" sz="quarter" idx="5"/>
          </p:nvPr>
        </p:nvSpPr>
        <p:spPr/>
        <p:txBody>
          <a:bodyPr/>
          <a:lstStyle/>
          <a:p>
            <a:fld id="{8E525135-6CB7-4169-91F1-9268921211FF}" type="slidenum">
              <a:rPr lang="en-US" smtClean="0"/>
              <a:t>17</a:t>
            </a:fld>
            <a:endParaRPr lang="en-US"/>
          </a:p>
        </p:txBody>
      </p:sp>
    </p:spTree>
    <p:extLst>
      <p:ext uri="{BB962C8B-B14F-4D97-AF65-F5344CB8AC3E}">
        <p14:creationId xmlns:p14="http://schemas.microsoft.com/office/powerpoint/2010/main" val="34963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interested in becoming an “active member,” you can fill out the membership application and voluntary dues deduction form found at the United Academics website under the membership tab or the UA Labor Relations website. Very soon UA will be rolling out a fillable membership application that will be automatically submitted upon completion.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members can vote on ratification of the CBA, run for office, serve on committees, and vote on other governance documents (like changes to our Constitution). In addition, paying dues helps UNAC to more effectively represent you, to pay our staff, to buy-out workload for our negotiation team members, to hire legal counsel, participate in legislative outreach,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18</a:t>
            </a:fld>
            <a:endParaRPr lang="en-US"/>
          </a:p>
        </p:txBody>
      </p:sp>
    </p:spTree>
    <p:extLst>
      <p:ext uri="{BB962C8B-B14F-4D97-AF65-F5344CB8AC3E}">
        <p14:creationId xmlns:p14="http://schemas.microsoft.com/office/powerpoint/2010/main" val="2707145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We want to hear your thoughts </a:t>
            </a:r>
            <a:r>
              <a:rPr lang="en-US"/>
              <a:t>and concerns.</a:t>
            </a: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19</a:t>
            </a:fld>
            <a:endParaRPr lang="en-US"/>
          </a:p>
        </p:txBody>
      </p:sp>
    </p:spTree>
    <p:extLst>
      <p:ext uri="{BB962C8B-B14F-4D97-AF65-F5344CB8AC3E}">
        <p14:creationId xmlns:p14="http://schemas.microsoft.com/office/powerpoint/2010/main" val="156966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1000"/>
              </a:spcBef>
              <a:spcAft>
                <a:spcPts val="0"/>
              </a:spcAft>
            </a:pPr>
            <a:r>
              <a:rPr lang="en-US" dirty="0"/>
              <a:t>We begin every union meeting with a land acknowledgement and a statement on social equity and racial justice in the UA System. </a:t>
            </a:r>
            <a:r>
              <a:rPr lang="en-US" sz="1200" b="0" i="0" u="none" strike="noStrike" dirty="0">
                <a:solidFill>
                  <a:srgbClr val="000000"/>
                </a:solidFill>
                <a:effectLst/>
                <a:latin typeface="Arial" panose="020B0604020202020204" pitchFamily="34" charset="0"/>
              </a:rPr>
              <a:t>We live and work on the unceded territories of Alaska Native Peoples. We very much appreciate their past and ongoing stewardship of these lands.</a:t>
            </a:r>
            <a:endParaRPr lang="en-US" b="0" i="0" dirty="0">
              <a:effectLst/>
            </a:endParaRPr>
          </a:p>
          <a:p>
            <a:br>
              <a:rPr lang="en-US" i="0" dirty="0"/>
            </a:br>
            <a:endParaRPr lang="en-US" i="0" dirty="0"/>
          </a:p>
          <a:p>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2</a:t>
            </a:fld>
            <a:endParaRPr lang="en-US"/>
          </a:p>
        </p:txBody>
      </p:sp>
    </p:spTree>
    <p:extLst>
      <p:ext uri="{BB962C8B-B14F-4D97-AF65-F5344CB8AC3E}">
        <p14:creationId xmlns:p14="http://schemas.microsoft.com/office/powerpoint/2010/main" val="83120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b="0" u="none" strike="noStrike" dirty="0">
                <a:effectLst/>
                <a:latin typeface="Arial" panose="020B0604020202020204" pitchFamily="34" charset="0"/>
              </a:rPr>
              <a:t>As part of our commitment to enkindle racial justice and social equity within the University of Alaska system, we will speak up when we experience examples of racism or injustice in our meetings conduct our business. </a:t>
            </a:r>
          </a:p>
          <a:p>
            <a:pPr algn="l" rtl="0">
              <a:spcBef>
                <a:spcPts val="0"/>
              </a:spcBef>
              <a:spcAft>
                <a:spcPts val="0"/>
              </a:spcAft>
            </a:pPr>
            <a:endParaRPr lang="en-US" sz="1800" b="0" i="0" u="none" strike="noStrike" dirty="0">
              <a:solidFill>
                <a:srgbClr val="000000"/>
              </a:solidFill>
              <a:effectLst/>
              <a:latin typeface="Arial" panose="020B0604020202020204" pitchFamily="34" charset="0"/>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This means we can and will interrupt the meeting to draw the issue to one another’s attention. </a:t>
            </a:r>
          </a:p>
          <a:p>
            <a:pPr algn="l" rtl="0">
              <a:spcBef>
                <a:spcPts val="0"/>
              </a:spcBef>
              <a:spcAft>
                <a:spcPts val="0"/>
              </a:spcAft>
            </a:pPr>
            <a:endParaRPr lang="en-US" b="0" i="0" dirty="0">
              <a:effectLst/>
            </a:endParaRPr>
          </a:p>
          <a:p>
            <a:pPr algn="l" rtl="0">
              <a:spcBef>
                <a:spcPts val="0"/>
              </a:spcBef>
              <a:spcAft>
                <a:spcPts val="0"/>
              </a:spcAft>
            </a:pPr>
            <a:r>
              <a:rPr lang="en-US" sz="1800" b="0" i="0" u="none" strike="noStrike" dirty="0">
                <a:solidFill>
                  <a:srgbClr val="000000"/>
                </a:solidFill>
                <a:effectLst/>
                <a:latin typeface="Arial" panose="020B0604020202020204" pitchFamily="34" charset="0"/>
              </a:rPr>
              <a:t>We will do this kindly, with care, and in good faith. This statement is a reminder that we commit to doing this in the service of ending the system of racial oppression that is perpetuated through institutionalized policies and individual bias.</a:t>
            </a:r>
            <a:endParaRPr lang="en-US" b="0" i="0" dirty="0">
              <a:effectLst/>
            </a:endParaRPr>
          </a:p>
          <a:p>
            <a:br>
              <a:rPr lang="en-US" i="0" dirty="0"/>
            </a:br>
            <a:endParaRPr lang="en-US" i="0" dirty="0"/>
          </a:p>
        </p:txBody>
      </p:sp>
      <p:sp>
        <p:nvSpPr>
          <p:cNvPr id="4" name="Slide Number Placeholder 3"/>
          <p:cNvSpPr>
            <a:spLocks noGrp="1"/>
          </p:cNvSpPr>
          <p:nvPr>
            <p:ph type="sldNum" sz="quarter" idx="5"/>
          </p:nvPr>
        </p:nvSpPr>
        <p:spPr/>
        <p:txBody>
          <a:bodyPr/>
          <a:lstStyle/>
          <a:p>
            <a:fld id="{8E525135-6CB7-4169-91F1-9268921211FF}" type="slidenum">
              <a:rPr lang="en-US" smtClean="0"/>
              <a:t>3</a:t>
            </a:fld>
            <a:endParaRPr lang="en-US"/>
          </a:p>
        </p:txBody>
      </p:sp>
    </p:spTree>
    <p:extLst>
      <p:ext uri="{BB962C8B-B14F-4D97-AF65-F5344CB8AC3E}">
        <p14:creationId xmlns:p14="http://schemas.microsoft.com/office/powerpoint/2010/main" val="6358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primary purpose of United Academics is to negotiate, enforce, and defend the Collective Bargaining Agreement that governs your working conditions. It’s important to note that the CBA trumps other policies including Faculty Handbooks and Board of Regents Policy. </a:t>
            </a:r>
            <a:endParaRPr lang="en-US" dirty="0"/>
          </a:p>
        </p:txBody>
      </p:sp>
      <p:sp>
        <p:nvSpPr>
          <p:cNvPr id="4" name="Slide Number Placeholder 3"/>
          <p:cNvSpPr>
            <a:spLocks noGrp="1"/>
          </p:cNvSpPr>
          <p:nvPr>
            <p:ph type="sldNum" sz="quarter" idx="5"/>
          </p:nvPr>
        </p:nvSpPr>
        <p:spPr/>
        <p:txBody>
          <a:bodyPr/>
          <a:lstStyle/>
          <a:p>
            <a:fld id="{8E525135-6CB7-4169-91F1-9268921211FF}" type="slidenum">
              <a:rPr lang="en-US" smtClean="0"/>
              <a:t>4</a:t>
            </a:fld>
            <a:endParaRPr lang="en-US"/>
          </a:p>
        </p:txBody>
      </p:sp>
    </p:spTree>
    <p:extLst>
      <p:ext uri="{BB962C8B-B14F-4D97-AF65-F5344CB8AC3E}">
        <p14:creationId xmlns:p14="http://schemas.microsoft.com/office/powerpoint/2010/main" val="58134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discussions and questions about why UNAC doesn’t propose certain items be included in our CBA or delete certain articles. In the United States, bargaining subjects are classified into three categories: mandatory subjects, permissive subjects, and prohibited subjects.</a:t>
            </a:r>
          </a:p>
        </p:txBody>
      </p:sp>
      <p:sp>
        <p:nvSpPr>
          <p:cNvPr id="4" name="Slide Number Placeholder 3"/>
          <p:cNvSpPr>
            <a:spLocks noGrp="1"/>
          </p:cNvSpPr>
          <p:nvPr>
            <p:ph type="sldNum" sz="quarter" idx="5"/>
          </p:nvPr>
        </p:nvSpPr>
        <p:spPr/>
        <p:txBody>
          <a:bodyPr/>
          <a:lstStyle/>
          <a:p>
            <a:fld id="{7D1607B8-F394-48AD-9E3A-1D30C3D7B2CB}" type="slidenum">
              <a:rPr lang="en-US" smtClean="0"/>
              <a:t>5</a:t>
            </a:fld>
            <a:endParaRPr lang="en-US"/>
          </a:p>
        </p:txBody>
      </p:sp>
    </p:spTree>
    <p:extLst>
      <p:ext uri="{BB962C8B-B14F-4D97-AF65-F5344CB8AC3E}">
        <p14:creationId xmlns:p14="http://schemas.microsoft.com/office/powerpoint/2010/main" val="301693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subjects are those that must be bargained if either party proposes them. Here’s a sample list of mandatory subjects. Notice that Management Rights is a mandatory subject in the U.S. Therefore, UNAC cannot delete the relevant article or refuse to bargain it if management desires. Similarly, management cannot refuse to bargain any of these issues. If we propose a different holiday schedule, UA has to at least pretend to consider our proposal.</a:t>
            </a:r>
          </a:p>
        </p:txBody>
      </p:sp>
      <p:sp>
        <p:nvSpPr>
          <p:cNvPr id="4" name="Slide Number Placeholder 3"/>
          <p:cNvSpPr>
            <a:spLocks noGrp="1"/>
          </p:cNvSpPr>
          <p:nvPr>
            <p:ph type="sldNum" sz="quarter" idx="5"/>
          </p:nvPr>
        </p:nvSpPr>
        <p:spPr/>
        <p:txBody>
          <a:bodyPr/>
          <a:lstStyle/>
          <a:p>
            <a:fld id="{7D1607B8-F394-48AD-9E3A-1D30C3D7B2CB}" type="slidenum">
              <a:rPr lang="en-US" smtClean="0"/>
              <a:t>6</a:t>
            </a:fld>
            <a:endParaRPr lang="en-US"/>
          </a:p>
        </p:txBody>
      </p:sp>
    </p:spTree>
    <p:extLst>
      <p:ext uri="{BB962C8B-B14F-4D97-AF65-F5344CB8AC3E}">
        <p14:creationId xmlns:p14="http://schemas.microsoft.com/office/powerpoint/2010/main" val="69232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Permissive subjects are those subjects than can be brought up, but either party can decline to discuss. If one party expresses the refusal to bargain on a topic, the topic must be dropped by the other party. Continuing to address such topics is grounds for a Unfair Labor Practice complaint.</a:t>
            </a:r>
          </a:p>
        </p:txBody>
      </p:sp>
      <p:sp>
        <p:nvSpPr>
          <p:cNvPr id="4" name="Slide Number Placeholder 3"/>
          <p:cNvSpPr>
            <a:spLocks noGrp="1"/>
          </p:cNvSpPr>
          <p:nvPr>
            <p:ph type="sldNum" sz="quarter" idx="5"/>
          </p:nvPr>
        </p:nvSpPr>
        <p:spPr/>
        <p:txBody>
          <a:bodyPr/>
          <a:lstStyle/>
          <a:p>
            <a:fld id="{7D1607B8-F394-48AD-9E3A-1D30C3D7B2CB}" type="slidenum">
              <a:rPr lang="en-US" smtClean="0"/>
              <a:t>7</a:t>
            </a:fld>
            <a:endParaRPr lang="en-US"/>
          </a:p>
        </p:txBody>
      </p:sp>
    </p:spTree>
    <p:extLst>
      <p:ext uri="{BB962C8B-B14F-4D97-AF65-F5344CB8AC3E}">
        <p14:creationId xmlns:p14="http://schemas.microsoft.com/office/powerpoint/2010/main" val="363199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 are prohibited (or illegal) subjects of bargaining. Essentially, anything that would be in violation of state or federal statute or unenforceable as a matter of law is prohibited. Therefore, we cannot introduce climate change or world peace into our negotiations although all of us care about such topics. Not only does neither party (UNAC or UA) control the outcome, but any such agreement would be unenforceable. Again, introducing prohibited subjects is grounds for a ULP complaint.</a:t>
            </a:r>
          </a:p>
        </p:txBody>
      </p:sp>
      <p:sp>
        <p:nvSpPr>
          <p:cNvPr id="4" name="Slide Number Placeholder 3"/>
          <p:cNvSpPr>
            <a:spLocks noGrp="1"/>
          </p:cNvSpPr>
          <p:nvPr>
            <p:ph type="sldNum" sz="quarter" idx="5"/>
          </p:nvPr>
        </p:nvSpPr>
        <p:spPr/>
        <p:txBody>
          <a:bodyPr/>
          <a:lstStyle/>
          <a:p>
            <a:fld id="{7D1607B8-F394-48AD-9E3A-1D30C3D7B2CB}" type="slidenum">
              <a:rPr lang="en-US" smtClean="0"/>
              <a:t>8</a:t>
            </a:fld>
            <a:endParaRPr lang="en-US"/>
          </a:p>
        </p:txBody>
      </p:sp>
    </p:spTree>
    <p:extLst>
      <p:ext uri="{BB962C8B-B14F-4D97-AF65-F5344CB8AC3E}">
        <p14:creationId xmlns:p14="http://schemas.microsoft.com/office/powerpoint/2010/main" val="117551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preparation for bargaining, United Academics selected its team according to our bylaws in February of 2024. The team met monthly from February to July and has met weekly since August. We had two days of AAUP bargaining training in May and spent a week at an in-person retreat in July where we created our bargaining strategy and drafted our proposals based on input from our bargaining survey, member input and testimony, and experience enforcing the current CBA.</a:t>
            </a:r>
          </a:p>
          <a:p>
            <a:endParaRPr lang="en-US" dirty="0"/>
          </a:p>
          <a:p>
            <a:r>
              <a:rPr lang="en-US" dirty="0"/>
              <a:t>We also sent our initial proposal for ground rules on May 17 but didn’t reach agreement with the UA team until August 19. Spending two months on email discussions of ground rules foreshadowed how difficult the actual negotiations would be.</a:t>
            </a:r>
          </a:p>
        </p:txBody>
      </p:sp>
      <p:sp>
        <p:nvSpPr>
          <p:cNvPr id="4" name="Slide Number Placeholder 3"/>
          <p:cNvSpPr>
            <a:spLocks noGrp="1"/>
          </p:cNvSpPr>
          <p:nvPr>
            <p:ph type="sldNum" sz="quarter" idx="5"/>
          </p:nvPr>
        </p:nvSpPr>
        <p:spPr/>
        <p:txBody>
          <a:bodyPr/>
          <a:lstStyle/>
          <a:p>
            <a:fld id="{8E525135-6CB7-4169-91F1-9268921211FF}" type="slidenum">
              <a:rPr lang="en-US" smtClean="0"/>
              <a:t>9</a:t>
            </a:fld>
            <a:endParaRPr lang="en-US"/>
          </a:p>
        </p:txBody>
      </p:sp>
    </p:spTree>
    <p:extLst>
      <p:ext uri="{BB962C8B-B14F-4D97-AF65-F5344CB8AC3E}">
        <p14:creationId xmlns:p14="http://schemas.microsoft.com/office/powerpoint/2010/main" val="311103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10/8/2024</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3858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10/8/2024</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3767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10/8/2024</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245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10/8/2024</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6431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10/8/2024</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8509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10/8/2024</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533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10/8/2024</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0791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10/8/2024</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8781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10/8/2024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4184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10/8/2024</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6535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10/8/2024</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65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10/8/2024</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653522455"/>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doa.alaska.gov/dof/payroll/sal_sched/070824llw.pdf" TargetMode="External"/><Relationship Id="rId3" Type="http://schemas.openxmlformats.org/officeDocument/2006/relationships/hyperlink" Target="http://doa.alaska.gov/dof/payroll/sal_sched/0724gpw.pdf" TargetMode="External"/><Relationship Id="rId7" Type="http://schemas.openxmlformats.org/officeDocument/2006/relationships/hyperlink" Target="https://doa.alaska.gov/dop/fileadmin/LaborRelations/pdf/contracts/LTC2024-2027.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doa.alaska.gov/dof/payroll/sal_sched/0724ssw.pdf" TargetMode="External"/><Relationship Id="rId5" Type="http://schemas.openxmlformats.org/officeDocument/2006/relationships/hyperlink" Target="https://doa.alaska.gov/dop/fileadmin/LaborRelations/pdf/contracts/SU2024-2027.pdf" TargetMode="External"/><Relationship Id="rId10" Type="http://schemas.openxmlformats.org/officeDocument/2006/relationships/hyperlink" Target="https://doa.alaska.gov/dop/fileadmin/LaborRelations/pdf/contracts/PSEA-APFO2023-2026.pdf" TargetMode="External"/><Relationship Id="rId4" Type="http://schemas.openxmlformats.org/officeDocument/2006/relationships/hyperlink" Target="https://www.muni.org/Departments/employee_relations/Letters%20of%20Agreement/AA%20_2023-02%20APDEA%20CBA%20Extension%20Exhibit%20A.pdf" TargetMode="External"/><Relationship Id="rId9" Type="http://schemas.openxmlformats.org/officeDocument/2006/relationships/hyperlink" Target="https://doa.alaska.gov/dop/fileadmin/LaborRelations/pdf/contracts/PSEA2023-2026.pdf"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unitedacademicsak.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9" name="Rectangle 34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6" name="Group 355">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p:grpSpPr>
        <p:grpSp>
          <p:nvGrpSpPr>
            <p:cNvPr id="363" name="Group 362">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rgbClr val="FFFFFF"/>
            </a:solidFill>
          </p:grpSpPr>
          <p:sp>
            <p:nvSpPr>
              <p:cNvPr id="333" name="Freeform: Shape 33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64" name="Freeform: Shape 36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365" name="Group 364">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chemeClr val="tx1"/>
            </a:solidFill>
          </p:grpSpPr>
          <p:sp>
            <p:nvSpPr>
              <p:cNvPr id="331" name="Freeform: Shape 330">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66" name="Freeform: Shape 365">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367" name="Group 366">
            <a:extLst>
              <a:ext uri="{FF2B5EF4-FFF2-40B4-BE49-F238E27FC236}">
                <a16:creationId xmlns:a16="http://schemas.microsoft.com/office/drawing/2014/main" id="{BB7A900B-006E-46F4-831E-5AABAEE45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492" y="1103896"/>
            <a:ext cx="4965868" cy="4598497"/>
            <a:chOff x="1674895" y="1345036"/>
            <a:chExt cx="5428610" cy="4210939"/>
          </a:xfrm>
        </p:grpSpPr>
        <p:sp>
          <p:nvSpPr>
            <p:cNvPr id="368" name="Rectangle 367">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40" name="Rectangle 339">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2D7CF-0D56-B20A-8365-7B133EFC4E35}"/>
              </a:ext>
            </a:extLst>
          </p:cNvPr>
          <p:cNvSpPr>
            <a:spLocks noGrp="1"/>
          </p:cNvSpPr>
          <p:nvPr>
            <p:ph type="ctrTitle"/>
          </p:nvPr>
        </p:nvSpPr>
        <p:spPr>
          <a:xfrm>
            <a:off x="838200" y="1254952"/>
            <a:ext cx="4324642" cy="2939655"/>
          </a:xfrm>
        </p:spPr>
        <p:txBody>
          <a:bodyPr>
            <a:normAutofit/>
          </a:bodyPr>
          <a:lstStyle/>
          <a:p>
            <a:r>
              <a:rPr lang="en-US" sz="2800" dirty="0"/>
              <a:t>General </a:t>
            </a:r>
            <a:r>
              <a:rPr lang="en-US" sz="2800" dirty="0" err="1"/>
              <a:t>MembershipMeeting</a:t>
            </a:r>
            <a:br>
              <a:rPr lang="en-US" sz="2800" dirty="0"/>
            </a:br>
            <a:endParaRPr lang="en-US" sz="2800" dirty="0"/>
          </a:p>
        </p:txBody>
      </p:sp>
      <p:sp>
        <p:nvSpPr>
          <p:cNvPr id="3" name="Subtitle 2">
            <a:extLst>
              <a:ext uri="{FF2B5EF4-FFF2-40B4-BE49-F238E27FC236}">
                <a16:creationId xmlns:a16="http://schemas.microsoft.com/office/drawing/2014/main" id="{DF9C885E-1F9A-13C6-D01D-BC23BA631F28}"/>
              </a:ext>
            </a:extLst>
          </p:cNvPr>
          <p:cNvSpPr>
            <a:spLocks noGrp="1"/>
          </p:cNvSpPr>
          <p:nvPr>
            <p:ph type="subTitle" idx="1"/>
          </p:nvPr>
        </p:nvSpPr>
        <p:spPr>
          <a:xfrm>
            <a:off x="838200" y="4286683"/>
            <a:ext cx="4324642" cy="1199392"/>
          </a:xfrm>
        </p:spPr>
        <p:txBody>
          <a:bodyPr>
            <a:normAutofit/>
          </a:bodyPr>
          <a:lstStyle/>
          <a:p>
            <a:r>
              <a:rPr lang="en-US"/>
              <a:t>Jill Dumesnil, President</a:t>
            </a:r>
          </a:p>
        </p:txBody>
      </p:sp>
      <p:sp>
        <p:nvSpPr>
          <p:cNvPr id="342" name="Freeform: Shape 341">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4" name="Freeform: Shape 343">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6" name="Oval 34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8" name="Oval 347">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descr="The United Academics logo with a map and text">
            <a:extLst>
              <a:ext uri="{FF2B5EF4-FFF2-40B4-BE49-F238E27FC236}">
                <a16:creationId xmlns:a16="http://schemas.microsoft.com/office/drawing/2014/main" id="{E5581262-E56B-4621-AAA3-278B70DD0C0F}"/>
              </a:ext>
            </a:extLst>
          </p:cNvPr>
          <p:cNvPicPr>
            <a:picLocks noChangeAspect="1"/>
          </p:cNvPicPr>
          <p:nvPr/>
        </p:nvPicPr>
        <p:blipFill>
          <a:blip r:embed="rId3">
            <a:extLst>
              <a:ext uri="{28A0092B-C50C-407E-A947-70E740481C1C}">
                <a14:useLocalDpi xmlns:a14="http://schemas.microsoft.com/office/drawing/2010/main" val="0"/>
              </a:ext>
            </a:extLst>
          </a:blip>
          <a:srcRect t="10604" r="3" b="11829"/>
          <a:stretch/>
        </p:blipFill>
        <p:spPr>
          <a:xfrm>
            <a:off x="6094114" y="1321031"/>
            <a:ext cx="5428611" cy="4210940"/>
          </a:xfrm>
          <a:prstGeom prst="rect">
            <a:avLst/>
          </a:prstGeom>
          <a:ln w="28575">
            <a:noFill/>
          </a:ln>
        </p:spPr>
      </p:pic>
      <p:grpSp>
        <p:nvGrpSpPr>
          <p:cNvPr id="35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351" name="Freeform: Shape 35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357"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tx1"/>
          </a:solidFill>
        </p:grpSpPr>
        <p:sp>
          <p:nvSpPr>
            <p:cNvPr id="358" name="Freeform: Shape 357">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3113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1D72A4A-771D-4FE0-A07E-D0DAF4D6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448" y="447277"/>
            <a:ext cx="3294813" cy="5911481"/>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5BB7246-8AFD-47FC-A1F4-491E0167E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9940" y="438890"/>
            <a:ext cx="3294813" cy="59114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0A6DF2E7-0906-4F1E-9B28-48B1A4D8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308343"/>
            <a:ext cx="3294813" cy="591148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raphic 212">
            <a:extLst>
              <a:ext uri="{FF2B5EF4-FFF2-40B4-BE49-F238E27FC236}">
                <a16:creationId xmlns:a16="http://schemas.microsoft.com/office/drawing/2014/main" id="{684FEC42-F70A-4505-A5DF-EC67268FE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41" y="49924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Graphic 212">
            <a:extLst>
              <a:ext uri="{FF2B5EF4-FFF2-40B4-BE49-F238E27FC236}">
                <a16:creationId xmlns:a16="http://schemas.microsoft.com/office/drawing/2014/main" id="{7D10AF26-17A2-4FA8-824A-F78507AF6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41" y="49924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9EFC4EEF-A9C4-43D1-8D91-6421DD6A5DB5}"/>
              </a:ext>
            </a:extLst>
          </p:cNvPr>
          <p:cNvSpPr>
            <a:spLocks noGrp="1"/>
          </p:cNvSpPr>
          <p:nvPr>
            <p:ph type="title"/>
          </p:nvPr>
        </p:nvSpPr>
        <p:spPr>
          <a:xfrm>
            <a:off x="838200" y="1195697"/>
            <a:ext cx="3105985" cy="4238118"/>
          </a:xfrm>
        </p:spPr>
        <p:txBody>
          <a:bodyPr>
            <a:normAutofit/>
          </a:bodyPr>
          <a:lstStyle/>
          <a:p>
            <a:r>
              <a:rPr lang="en-US" dirty="0"/>
              <a:t>Member Concerns</a:t>
            </a:r>
          </a:p>
        </p:txBody>
      </p:sp>
      <p:graphicFrame>
        <p:nvGraphicFramePr>
          <p:cNvPr id="44" name="Content Placeholder 2">
            <a:extLst>
              <a:ext uri="{FF2B5EF4-FFF2-40B4-BE49-F238E27FC236}">
                <a16:creationId xmlns:a16="http://schemas.microsoft.com/office/drawing/2014/main" id="{37A80C99-0DDC-0CCD-5BA0-11DDFDE73D06}"/>
              </a:ext>
            </a:extLst>
          </p:cNvPr>
          <p:cNvGraphicFramePr>
            <a:graphicFrameLocks noGrp="1"/>
          </p:cNvGraphicFramePr>
          <p:nvPr>
            <p:ph idx="1"/>
            <p:extLst>
              <p:ext uri="{D42A27DB-BD31-4B8C-83A1-F6EECF244321}">
                <p14:modId xmlns:p14="http://schemas.microsoft.com/office/powerpoint/2010/main" val="1617808622"/>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99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3" name="Freeform: Shape 42">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8" name="Oval 4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9" name="Rectangle 4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24" name="Oval 23">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52" name="Oval 51">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137EAF-4535-43DE-AFB7-B243B1950345}"/>
              </a:ext>
            </a:extLst>
          </p:cNvPr>
          <p:cNvSpPr>
            <a:spLocks noGrp="1"/>
          </p:cNvSpPr>
          <p:nvPr>
            <p:ph type="title"/>
          </p:nvPr>
        </p:nvSpPr>
        <p:spPr>
          <a:xfrm>
            <a:off x="5644751" y="568517"/>
            <a:ext cx="6161004" cy="886379"/>
          </a:xfrm>
        </p:spPr>
        <p:txBody>
          <a:bodyPr vert="horz" lIns="91440" tIns="45720" rIns="91440" bIns="45720" rtlCol="0" anchor="ctr">
            <a:normAutofit/>
          </a:bodyPr>
          <a:lstStyle/>
          <a:p>
            <a:r>
              <a:rPr lang="en-US" dirty="0"/>
              <a:t>Legislative Context</a:t>
            </a:r>
          </a:p>
        </p:txBody>
      </p:sp>
      <p:grpSp>
        <p:nvGrpSpPr>
          <p:cNvPr id="53" name="Group 52">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30" name="Freeform: Shape 2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4" name="Freeform: Shape 5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7" name="Picture 4">
            <a:extLst>
              <a:ext uri="{FF2B5EF4-FFF2-40B4-BE49-F238E27FC236}">
                <a16:creationId xmlns:a16="http://schemas.microsoft.com/office/drawing/2014/main" id="{E2637C87-7BB5-459B-A984-77F45080091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49077" y="2101492"/>
            <a:ext cx="3217333" cy="2742776"/>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4" name="Freeform: Shape 33">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 name="Content Placeholder 5" descr="Photo of the front of the Alaska State Capitol building.">
            <a:extLst>
              <a:ext uri="{FF2B5EF4-FFF2-40B4-BE49-F238E27FC236}">
                <a16:creationId xmlns:a16="http://schemas.microsoft.com/office/drawing/2014/main" id="{72B8357E-CBF2-4CBD-BF68-E97DA326F394}"/>
              </a:ext>
            </a:extLst>
          </p:cNvPr>
          <p:cNvSpPr>
            <a:spLocks noGrp="1"/>
          </p:cNvSpPr>
          <p:nvPr>
            <p:ph sz="half" idx="2"/>
          </p:nvPr>
        </p:nvSpPr>
        <p:spPr>
          <a:xfrm>
            <a:off x="6234868" y="1820369"/>
            <a:ext cx="5217173" cy="4351338"/>
          </a:xfrm>
        </p:spPr>
        <p:txBody>
          <a:bodyPr vert="horz" lIns="91440" tIns="45720" rIns="91440" bIns="45720" rtlCol="0">
            <a:normAutofit/>
          </a:bodyPr>
          <a:lstStyle/>
          <a:p>
            <a:pPr marL="0"/>
            <a:endParaRPr lang="en-US" dirty="0"/>
          </a:p>
          <a:p>
            <a:pPr marL="0"/>
            <a:endParaRPr lang="en-US" dirty="0"/>
          </a:p>
          <a:p>
            <a:pPr marL="0" indent="0">
              <a:buNone/>
            </a:pPr>
            <a:r>
              <a:rPr lang="en-US" dirty="0"/>
              <a:t>The Alaska Legislature has never refused to appropriate union negotiated salary increases.</a:t>
            </a:r>
          </a:p>
        </p:txBody>
      </p:sp>
    </p:spTree>
    <p:extLst>
      <p:ext uri="{BB962C8B-B14F-4D97-AF65-F5344CB8AC3E}">
        <p14:creationId xmlns:p14="http://schemas.microsoft.com/office/powerpoint/2010/main" val="15236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A4CBF78-3DE2-4F9D-80D4-506736CE0218}"/>
              </a:ext>
            </a:extLst>
          </p:cNvPr>
          <p:cNvSpPr>
            <a:spLocks noGrp="1"/>
          </p:cNvSpPr>
          <p:nvPr>
            <p:ph type="title"/>
          </p:nvPr>
        </p:nvSpPr>
        <p:spPr>
          <a:xfrm>
            <a:off x="838200" y="565739"/>
            <a:ext cx="10515600" cy="1124949"/>
          </a:xfrm>
        </p:spPr>
        <p:txBody>
          <a:bodyPr>
            <a:normAutofit/>
          </a:bodyPr>
          <a:lstStyle/>
          <a:p>
            <a:r>
              <a:rPr lang="en-US" dirty="0"/>
              <a:t>Recent Public Sector CBA Wage Agreements</a:t>
            </a:r>
          </a:p>
        </p:txBody>
      </p:sp>
      <p:grpSp>
        <p:nvGrpSpPr>
          <p:cNvPr id="17"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tx1"/>
          </a:solidFill>
        </p:grpSpPr>
        <p:sp>
          <p:nvSpPr>
            <p:cNvPr id="18" name="Freeform: Shape 17">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1" name="Graphic 212">
            <a:extLst>
              <a:ext uri="{FF2B5EF4-FFF2-40B4-BE49-F238E27FC236}">
                <a16:creationId xmlns:a16="http://schemas.microsoft.com/office/drawing/2014/main" id="{DBBB6517-AFD0-4A58-8B37-F17AB81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3E39FCFD-033D-4043-95D9-7FAAAA8E0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4904" y="5539746"/>
            <a:ext cx="705479" cy="705479"/>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 name="Rectangle 1">
            <a:hlinkClick r:id="rId3"/>
            <a:extLst>
              <a:ext uri="{FF2B5EF4-FFF2-40B4-BE49-F238E27FC236}">
                <a16:creationId xmlns:a16="http://schemas.microsoft.com/office/drawing/2014/main" id="{3BB442BB-D047-4A41-8DBB-5EDA25CE90C5}"/>
              </a:ext>
            </a:extLst>
          </p:cNvPr>
          <p:cNvSpPr>
            <a:spLocks noChangeArrowheads="1"/>
          </p:cNvSpPr>
          <p:nvPr/>
        </p:nvSpPr>
        <p:spPr bwMode="auto">
          <a:xfrm>
            <a:off x="2627128" y="15295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10">
            <a:extLst>
              <a:ext uri="{FF2B5EF4-FFF2-40B4-BE49-F238E27FC236}">
                <a16:creationId xmlns:a16="http://schemas.microsoft.com/office/drawing/2014/main" id="{2E2DF79E-7B1F-444D-9F5B-5BCD496252DA}"/>
              </a:ext>
            </a:extLst>
          </p:cNvPr>
          <p:cNvGraphicFramePr>
            <a:graphicFrameLocks noGrp="1"/>
          </p:cNvGraphicFramePr>
          <p:nvPr>
            <p:ph idx="1"/>
            <p:extLst>
              <p:ext uri="{D42A27DB-BD31-4B8C-83A1-F6EECF244321}">
                <p14:modId xmlns:p14="http://schemas.microsoft.com/office/powerpoint/2010/main" val="3885253988"/>
              </p:ext>
            </p:extLst>
          </p:nvPr>
        </p:nvGraphicFramePr>
        <p:xfrm>
          <a:off x="1381575" y="1825625"/>
          <a:ext cx="9428853" cy="4351341"/>
        </p:xfrm>
        <a:graphic>
          <a:graphicData uri="http://schemas.openxmlformats.org/drawingml/2006/table">
            <a:tbl>
              <a:tblPr firstRow="1" bandRow="1">
                <a:tableStyleId>{073A0DAA-6AF3-43AB-8588-CEC1D06C72B9}</a:tableStyleId>
              </a:tblPr>
              <a:tblGrid>
                <a:gridCol w="1543742">
                  <a:extLst>
                    <a:ext uri="{9D8B030D-6E8A-4147-A177-3AD203B41FA5}">
                      <a16:colId xmlns:a16="http://schemas.microsoft.com/office/drawing/2014/main" val="3181120024"/>
                    </a:ext>
                  </a:extLst>
                </a:gridCol>
                <a:gridCol w="1543742">
                  <a:extLst>
                    <a:ext uri="{9D8B030D-6E8A-4147-A177-3AD203B41FA5}">
                      <a16:colId xmlns:a16="http://schemas.microsoft.com/office/drawing/2014/main" val="791299332"/>
                    </a:ext>
                  </a:extLst>
                </a:gridCol>
                <a:gridCol w="1620929">
                  <a:extLst>
                    <a:ext uri="{9D8B030D-6E8A-4147-A177-3AD203B41FA5}">
                      <a16:colId xmlns:a16="http://schemas.microsoft.com/office/drawing/2014/main" val="628755598"/>
                    </a:ext>
                  </a:extLst>
                </a:gridCol>
                <a:gridCol w="1584573">
                  <a:extLst>
                    <a:ext uri="{9D8B030D-6E8A-4147-A177-3AD203B41FA5}">
                      <a16:colId xmlns:a16="http://schemas.microsoft.com/office/drawing/2014/main" val="1475130243"/>
                    </a:ext>
                  </a:extLst>
                </a:gridCol>
                <a:gridCol w="1584573">
                  <a:extLst>
                    <a:ext uri="{9D8B030D-6E8A-4147-A177-3AD203B41FA5}">
                      <a16:colId xmlns:a16="http://schemas.microsoft.com/office/drawing/2014/main" val="68387"/>
                    </a:ext>
                  </a:extLst>
                </a:gridCol>
                <a:gridCol w="1551294">
                  <a:extLst>
                    <a:ext uri="{9D8B030D-6E8A-4147-A177-3AD203B41FA5}">
                      <a16:colId xmlns:a16="http://schemas.microsoft.com/office/drawing/2014/main" val="956196749"/>
                    </a:ext>
                  </a:extLst>
                </a:gridCol>
              </a:tblGrid>
              <a:tr h="596019">
                <a:tc>
                  <a:txBody>
                    <a:bodyPr/>
                    <a:lstStyle/>
                    <a:p>
                      <a:r>
                        <a:rPr lang="en-US" sz="1600"/>
                        <a:t>Local Union</a:t>
                      </a:r>
                    </a:p>
                  </a:txBody>
                  <a:tcPr marL="80543" marR="80543" marT="40272" marB="40272"/>
                </a:tc>
                <a:tc>
                  <a:txBody>
                    <a:bodyPr/>
                    <a:lstStyle/>
                    <a:p>
                      <a:r>
                        <a:rPr lang="en-US" sz="1600"/>
                        <a:t>Compound Increases</a:t>
                      </a:r>
                    </a:p>
                  </a:txBody>
                  <a:tcPr marL="80543" marR="80543" marT="40272" marB="40272"/>
                </a:tc>
                <a:tc>
                  <a:txBody>
                    <a:bodyPr/>
                    <a:lstStyle/>
                    <a:p>
                      <a:r>
                        <a:rPr lang="en-US" sz="1600"/>
                        <a:t>2024 ATB increases</a:t>
                      </a:r>
                    </a:p>
                  </a:txBody>
                  <a:tcPr marL="80543" marR="80543" marT="40272" marB="40272"/>
                </a:tc>
                <a:tc>
                  <a:txBody>
                    <a:bodyPr/>
                    <a:lstStyle/>
                    <a:p>
                      <a:r>
                        <a:rPr lang="en-US" sz="1600"/>
                        <a:t>2025 ATB increases</a:t>
                      </a:r>
                    </a:p>
                  </a:txBody>
                  <a:tcPr marL="80543" marR="80543" marT="40272" marB="40272"/>
                </a:tc>
                <a:tc>
                  <a:txBody>
                    <a:bodyPr/>
                    <a:lstStyle/>
                    <a:p>
                      <a:r>
                        <a:rPr lang="en-US" sz="1600"/>
                        <a:t>2026 ATB increases</a:t>
                      </a:r>
                    </a:p>
                  </a:txBody>
                  <a:tcPr marL="80543" marR="80543" marT="40272" marB="40272"/>
                </a:tc>
                <a:tc>
                  <a:txBody>
                    <a:bodyPr/>
                    <a:lstStyle/>
                    <a:p>
                      <a:r>
                        <a:rPr lang="en-US" sz="1600"/>
                        <a:t>Step increases</a:t>
                      </a:r>
                    </a:p>
                  </a:txBody>
                  <a:tcPr marL="80543" marR="80543" marT="40272" marB="40272"/>
                </a:tc>
                <a:extLst>
                  <a:ext uri="{0D108BD9-81ED-4DB2-BD59-A6C34878D82A}">
                    <a16:rowId xmlns:a16="http://schemas.microsoft.com/office/drawing/2014/main" val="1895712176"/>
                  </a:ext>
                </a:extLst>
              </a:tr>
              <a:tr h="579239">
                <a:tc>
                  <a:txBody>
                    <a:bodyPr/>
                    <a:lstStyle/>
                    <a:p>
                      <a:pPr rtl="0" fontAlgn="t">
                        <a:spcBef>
                          <a:spcPts val="0"/>
                        </a:spcBef>
                        <a:spcAft>
                          <a:spcPts val="0"/>
                        </a:spcAft>
                      </a:pPr>
                      <a:r>
                        <a:rPr lang="en-US" sz="1000" b="0" u="sng" strike="noStrike">
                          <a:solidFill>
                            <a:srgbClr val="AF4345"/>
                          </a:solidFill>
                          <a:effectLst/>
                          <a:hlinkClick r:id="rId4"/>
                        </a:rPr>
                        <a:t>Anchorage Police</a:t>
                      </a:r>
                      <a:endParaRPr lang="en-US" sz="1600">
                        <a:effectLst/>
                      </a:endParaRPr>
                    </a:p>
                  </a:txBody>
                  <a:tcPr marL="58729" marR="58729" marT="58729" marB="58729"/>
                </a:tc>
                <a:tc>
                  <a:txBody>
                    <a:bodyPr/>
                    <a:lstStyle/>
                    <a:p>
                      <a:pPr algn="ctr" rtl="0" fontAlgn="t">
                        <a:spcBef>
                          <a:spcPts val="0"/>
                        </a:spcBef>
                        <a:spcAft>
                          <a:spcPts val="0"/>
                        </a:spcAft>
                      </a:pPr>
                      <a:r>
                        <a:rPr lang="en-US" sz="1400" b="1" u="none" strike="noStrike">
                          <a:solidFill>
                            <a:srgbClr val="000000"/>
                          </a:solidFill>
                          <a:effectLst/>
                        </a:rPr>
                        <a:t>24.6%</a:t>
                      </a:r>
                      <a:endParaRPr lang="en-US" sz="1400" b="1">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7.8%</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3.3%</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4.3%</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Yes= approx 2.5%</a:t>
                      </a:r>
                      <a:endParaRPr lang="en-US" sz="1400">
                        <a:effectLst/>
                      </a:endParaRPr>
                    </a:p>
                  </a:txBody>
                  <a:tcPr marL="58729" marR="58729" marT="58729" marB="58729"/>
                </a:tc>
                <a:extLst>
                  <a:ext uri="{0D108BD9-81ED-4DB2-BD59-A6C34878D82A}">
                    <a16:rowId xmlns:a16="http://schemas.microsoft.com/office/drawing/2014/main" val="1664062514"/>
                  </a:ext>
                </a:extLst>
              </a:tr>
              <a:tr h="794021">
                <a:tc>
                  <a:txBody>
                    <a:bodyPr/>
                    <a:lstStyle/>
                    <a:p>
                      <a:pPr rtl="0" fontAlgn="t">
                        <a:spcBef>
                          <a:spcPts val="0"/>
                        </a:spcBef>
                        <a:spcAft>
                          <a:spcPts val="0"/>
                        </a:spcAft>
                      </a:pPr>
                      <a:r>
                        <a:rPr lang="en-US" sz="1000" b="0" u="sng" strike="noStrike">
                          <a:solidFill>
                            <a:srgbClr val="AF4345"/>
                          </a:solidFill>
                          <a:effectLst/>
                          <a:hlinkClick r:id="rId5"/>
                        </a:rPr>
                        <a:t>APEA SU</a:t>
                      </a:r>
                      <a:endParaRPr lang="en-US" sz="1600">
                        <a:effectLst/>
                      </a:endParaRPr>
                    </a:p>
                  </a:txBody>
                  <a:tcPr marL="58729" marR="58729" marT="58729" marB="58729"/>
                </a:tc>
                <a:tc>
                  <a:txBody>
                    <a:bodyPr/>
                    <a:lstStyle/>
                    <a:p>
                      <a:pPr algn="ctr" rtl="0" fontAlgn="t">
                        <a:spcBef>
                          <a:spcPts val="0"/>
                        </a:spcBef>
                        <a:spcAft>
                          <a:spcPts val="0"/>
                        </a:spcAft>
                      </a:pPr>
                      <a:r>
                        <a:rPr lang="en-US" sz="1400" b="1" u="none" strike="noStrike">
                          <a:solidFill>
                            <a:srgbClr val="000000"/>
                          </a:solidFill>
                          <a:effectLst/>
                        </a:rPr>
                        <a:t>26.8%</a:t>
                      </a:r>
                      <a:endParaRPr lang="en-US" sz="1400" b="1">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Based on 2022 CPI up to 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Based on 2023 CPI up to 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Based on 2024 CPI up to 5%, not below 2.5%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Yes = </a:t>
                      </a:r>
                      <a:r>
                        <a:rPr lang="en-US" sz="1400" b="0" u="sng" strike="noStrike">
                          <a:solidFill>
                            <a:srgbClr val="1155CC"/>
                          </a:solidFill>
                          <a:effectLst/>
                          <a:hlinkClick r:id="rId6"/>
                        </a:rPr>
                        <a:t>3.25%</a:t>
                      </a:r>
                      <a:endParaRPr lang="en-US" sz="1400">
                        <a:effectLst/>
                      </a:endParaRPr>
                    </a:p>
                  </a:txBody>
                  <a:tcPr marL="58729" marR="58729" marT="58729" marB="58729"/>
                </a:tc>
                <a:extLst>
                  <a:ext uri="{0D108BD9-81ED-4DB2-BD59-A6C34878D82A}">
                    <a16:rowId xmlns:a16="http://schemas.microsoft.com/office/drawing/2014/main" val="4091503189"/>
                  </a:ext>
                </a:extLst>
              </a:tr>
              <a:tr h="1008802">
                <a:tc>
                  <a:txBody>
                    <a:bodyPr/>
                    <a:lstStyle/>
                    <a:p>
                      <a:pPr rtl="0" fontAlgn="t">
                        <a:spcBef>
                          <a:spcPts val="0"/>
                        </a:spcBef>
                        <a:spcAft>
                          <a:spcPts val="0"/>
                        </a:spcAft>
                      </a:pPr>
                      <a:r>
                        <a:rPr lang="en-US" sz="1000" b="0" u="sng" strike="noStrike">
                          <a:solidFill>
                            <a:srgbClr val="AF4345"/>
                          </a:solidFill>
                          <a:effectLst/>
                          <a:hlinkClick r:id="rId7"/>
                        </a:rPr>
                        <a:t>Labor, Crafts &amp; Trades Local 71 ASEA</a:t>
                      </a:r>
                      <a:endParaRPr lang="en-US" sz="1600">
                        <a:effectLst/>
                      </a:endParaRPr>
                    </a:p>
                  </a:txBody>
                  <a:tcPr marL="58729" marR="58729" marT="58729" marB="58729"/>
                </a:tc>
                <a:tc>
                  <a:txBody>
                    <a:bodyPr/>
                    <a:lstStyle/>
                    <a:p>
                      <a:pPr algn="ctr" rtl="0" fontAlgn="t">
                        <a:spcBef>
                          <a:spcPts val="0"/>
                        </a:spcBef>
                        <a:spcAft>
                          <a:spcPts val="0"/>
                        </a:spcAft>
                      </a:pPr>
                      <a:r>
                        <a:rPr lang="en-US" sz="1400" b="1" u="none" strike="noStrike">
                          <a:solidFill>
                            <a:srgbClr val="000000"/>
                          </a:solidFill>
                          <a:effectLst/>
                        </a:rPr>
                        <a:t>28.6%</a:t>
                      </a:r>
                      <a:endParaRPr lang="en-US" sz="1400" b="1">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Based on 2022 CPI  of 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Based on 2023 CPI up to 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Based on 2024 CPI up to 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Yes= 2 step increase on 7/8/2024;</a:t>
                      </a:r>
                      <a:endParaRPr lang="en-US" sz="1400">
                        <a:effectLst/>
                      </a:endParaRPr>
                    </a:p>
                    <a:p>
                      <a:pPr rtl="0" fontAlgn="t">
                        <a:spcBef>
                          <a:spcPts val="0"/>
                        </a:spcBef>
                        <a:spcAft>
                          <a:spcPts val="0"/>
                        </a:spcAft>
                      </a:pPr>
                      <a:r>
                        <a:rPr lang="en-US" sz="1400" b="0" u="sng" strike="noStrike">
                          <a:solidFill>
                            <a:srgbClr val="1155CC"/>
                          </a:solidFill>
                          <a:effectLst/>
                          <a:hlinkClick r:id="rId8"/>
                        </a:rPr>
                        <a:t>3.75%</a:t>
                      </a:r>
                      <a:r>
                        <a:rPr lang="en-US" sz="1400" b="0" u="none" strike="noStrike">
                          <a:solidFill>
                            <a:srgbClr val="000000"/>
                          </a:solidFill>
                          <a:effectLst/>
                        </a:rPr>
                        <a:t> per step</a:t>
                      </a:r>
                      <a:endParaRPr lang="en-US" sz="1400">
                        <a:effectLst/>
                      </a:endParaRPr>
                    </a:p>
                  </a:txBody>
                  <a:tcPr marL="58729" marR="58729" marT="58729" marB="58729"/>
                </a:tc>
                <a:extLst>
                  <a:ext uri="{0D108BD9-81ED-4DB2-BD59-A6C34878D82A}">
                    <a16:rowId xmlns:a16="http://schemas.microsoft.com/office/drawing/2014/main" val="1559017256"/>
                  </a:ext>
                </a:extLst>
              </a:tr>
              <a:tr h="794021">
                <a:tc>
                  <a:txBody>
                    <a:bodyPr/>
                    <a:lstStyle/>
                    <a:p>
                      <a:pPr rtl="0" fontAlgn="t">
                        <a:spcBef>
                          <a:spcPts val="0"/>
                        </a:spcBef>
                        <a:spcAft>
                          <a:spcPts val="0"/>
                        </a:spcAft>
                      </a:pPr>
                      <a:r>
                        <a:rPr lang="en-US" sz="1000" b="0" u="sng" strike="noStrike">
                          <a:solidFill>
                            <a:srgbClr val="AF4345"/>
                          </a:solidFill>
                          <a:effectLst/>
                          <a:hlinkClick r:id="rId9"/>
                        </a:rPr>
                        <a:t>Public Safety Employees Assoc</a:t>
                      </a:r>
                      <a:r>
                        <a:rPr lang="en-US" sz="1000" b="0" u="none" strike="noStrike">
                          <a:solidFill>
                            <a:srgbClr val="000000"/>
                          </a:solidFill>
                          <a:effectLst/>
                        </a:rPr>
                        <a:t> </a:t>
                      </a:r>
                      <a:r>
                        <a:rPr lang="en-US" sz="700" b="0" u="none" strike="noStrike">
                          <a:solidFill>
                            <a:srgbClr val="000000"/>
                          </a:solidFill>
                          <a:effectLst/>
                        </a:rPr>
                        <a:t>(troopers, fire marshalls, court officers)</a:t>
                      </a:r>
                      <a:endParaRPr lang="en-US" sz="1600">
                        <a:effectLst/>
                      </a:endParaRPr>
                    </a:p>
                  </a:txBody>
                  <a:tcPr marL="58729" marR="58729" marT="58729" marB="58729"/>
                </a:tc>
                <a:tc>
                  <a:txBody>
                    <a:bodyPr/>
                    <a:lstStyle/>
                    <a:p>
                      <a:pPr algn="ctr" rtl="0" fontAlgn="t">
                        <a:spcBef>
                          <a:spcPts val="0"/>
                        </a:spcBef>
                        <a:spcAft>
                          <a:spcPts val="0"/>
                        </a:spcAft>
                      </a:pPr>
                      <a:r>
                        <a:rPr lang="en-US" sz="1400" b="1" u="none" strike="noStrike">
                          <a:solidFill>
                            <a:srgbClr val="000000"/>
                          </a:solidFill>
                          <a:effectLst/>
                        </a:rPr>
                        <a:t>25.6%</a:t>
                      </a:r>
                      <a:endParaRPr lang="en-US" sz="1400" b="1">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7% (FY24)</a:t>
                      </a:r>
                      <a:endParaRPr lang="en-US" sz="1400">
                        <a:effectLst/>
                      </a:endParaRPr>
                    </a:p>
                    <a:p>
                      <a:pPr fontAlgn="t"/>
                      <a:br>
                        <a:rPr lang="en-US" sz="1400">
                          <a:effectLst/>
                        </a:rPr>
                      </a:b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3% (FY25)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10% (FY26)</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Yes= 3.75% every two years</a:t>
                      </a:r>
                      <a:endParaRPr lang="en-US" sz="1400">
                        <a:effectLst/>
                      </a:endParaRPr>
                    </a:p>
                  </a:txBody>
                  <a:tcPr marL="58729" marR="58729" marT="58729" marB="58729"/>
                </a:tc>
                <a:extLst>
                  <a:ext uri="{0D108BD9-81ED-4DB2-BD59-A6C34878D82A}">
                    <a16:rowId xmlns:a16="http://schemas.microsoft.com/office/drawing/2014/main" val="669761482"/>
                  </a:ext>
                </a:extLst>
              </a:tr>
              <a:tr h="579239">
                <a:tc>
                  <a:txBody>
                    <a:bodyPr/>
                    <a:lstStyle/>
                    <a:p>
                      <a:pPr rtl="0" fontAlgn="t">
                        <a:spcBef>
                          <a:spcPts val="0"/>
                        </a:spcBef>
                        <a:spcAft>
                          <a:spcPts val="0"/>
                        </a:spcAft>
                      </a:pPr>
                      <a:r>
                        <a:rPr lang="en-US" sz="1000" b="0" u="sng" strike="noStrike">
                          <a:solidFill>
                            <a:srgbClr val="AF4345"/>
                          </a:solidFill>
                          <a:effectLst/>
                          <a:hlinkClick r:id="rId10"/>
                        </a:rPr>
                        <a:t>PSEA</a:t>
                      </a:r>
                      <a:r>
                        <a:rPr lang="en-US" sz="1000" b="0" u="none" strike="noStrike">
                          <a:solidFill>
                            <a:srgbClr val="000000"/>
                          </a:solidFill>
                          <a:effectLst/>
                        </a:rPr>
                        <a:t> (DOT, Public Facilities)</a:t>
                      </a:r>
                      <a:endParaRPr lang="en-US" sz="1600">
                        <a:effectLst/>
                      </a:endParaRPr>
                    </a:p>
                  </a:txBody>
                  <a:tcPr marL="58729" marR="58729" marT="58729" marB="58729"/>
                </a:tc>
                <a:tc>
                  <a:txBody>
                    <a:bodyPr/>
                    <a:lstStyle/>
                    <a:p>
                      <a:pPr algn="ctr" rtl="0" fontAlgn="t">
                        <a:spcBef>
                          <a:spcPts val="0"/>
                        </a:spcBef>
                        <a:spcAft>
                          <a:spcPts val="0"/>
                        </a:spcAft>
                      </a:pPr>
                      <a:r>
                        <a:rPr lang="en-US" sz="1400" b="1" u="none" strike="noStrike">
                          <a:solidFill>
                            <a:srgbClr val="000000"/>
                          </a:solidFill>
                          <a:effectLst/>
                        </a:rPr>
                        <a:t>26.8%</a:t>
                      </a:r>
                      <a:endParaRPr lang="en-US" sz="1400" b="1">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7% (FY24)</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4% (FY25)</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10% (FY26)</a:t>
                      </a:r>
                      <a:endParaRPr lang="en-US" sz="1400">
                        <a:effectLst/>
                      </a:endParaRPr>
                    </a:p>
                  </a:txBody>
                  <a:tcPr marL="58729" marR="58729" marT="58729" marB="58729"/>
                </a:tc>
                <a:tc>
                  <a:txBody>
                    <a:bodyPr/>
                    <a:lstStyle/>
                    <a:p>
                      <a:pPr rtl="0" fontAlgn="t">
                        <a:spcBef>
                          <a:spcPts val="0"/>
                        </a:spcBef>
                        <a:spcAft>
                          <a:spcPts val="0"/>
                        </a:spcAft>
                      </a:pPr>
                      <a:r>
                        <a:rPr lang="en-US" sz="1400" b="0" u="none" strike="noStrike">
                          <a:solidFill>
                            <a:srgbClr val="000000"/>
                          </a:solidFill>
                          <a:effectLst/>
                        </a:rPr>
                        <a:t>Yes= 3.75% every two years</a:t>
                      </a:r>
                      <a:endParaRPr lang="en-US" sz="1400">
                        <a:effectLst/>
                      </a:endParaRPr>
                    </a:p>
                  </a:txBody>
                  <a:tcPr marL="58729" marR="58729" marT="58729" marB="58729"/>
                </a:tc>
                <a:extLst>
                  <a:ext uri="{0D108BD9-81ED-4DB2-BD59-A6C34878D82A}">
                    <a16:rowId xmlns:a16="http://schemas.microsoft.com/office/drawing/2014/main" val="524726908"/>
                  </a:ext>
                </a:extLst>
              </a:tr>
            </a:tbl>
          </a:graphicData>
        </a:graphic>
      </p:graphicFrame>
    </p:spTree>
    <p:extLst>
      <p:ext uri="{BB962C8B-B14F-4D97-AF65-F5344CB8AC3E}">
        <p14:creationId xmlns:p14="http://schemas.microsoft.com/office/powerpoint/2010/main" val="225676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BE9E-9252-46FB-BB50-E05CB05C7DED}"/>
              </a:ext>
            </a:extLst>
          </p:cNvPr>
          <p:cNvSpPr>
            <a:spLocks noGrp="1"/>
          </p:cNvSpPr>
          <p:nvPr>
            <p:ph type="title"/>
          </p:nvPr>
        </p:nvSpPr>
        <p:spPr/>
        <p:txBody>
          <a:bodyPr/>
          <a:lstStyle/>
          <a:p>
            <a:r>
              <a:rPr lang="en-US" dirty="0"/>
              <a:t>Bargaining Timeline</a:t>
            </a:r>
          </a:p>
        </p:txBody>
      </p:sp>
      <p:sp>
        <p:nvSpPr>
          <p:cNvPr id="3" name="Content Placeholder 2">
            <a:extLst>
              <a:ext uri="{FF2B5EF4-FFF2-40B4-BE49-F238E27FC236}">
                <a16:creationId xmlns:a16="http://schemas.microsoft.com/office/drawing/2014/main" id="{749A7964-B55B-4919-9A25-7A9A211C6615}"/>
              </a:ext>
            </a:extLst>
          </p:cNvPr>
          <p:cNvSpPr>
            <a:spLocks noGrp="1"/>
          </p:cNvSpPr>
          <p:nvPr>
            <p:ph idx="1"/>
          </p:nvPr>
        </p:nvSpPr>
        <p:spPr/>
        <p:txBody>
          <a:bodyPr/>
          <a:lstStyle/>
          <a:p>
            <a:r>
              <a:rPr lang="en-US" sz="2000" dirty="0"/>
              <a:t>Bargaining sessions with UA</a:t>
            </a:r>
          </a:p>
          <a:p>
            <a:pPr lvl="1"/>
            <a:r>
              <a:rPr lang="en-US" sz="1600" dirty="0"/>
              <a:t>August 19: UNAC presented its 5-5-5 proposal, UA caucused</a:t>
            </a:r>
          </a:p>
          <a:p>
            <a:pPr lvl="1"/>
            <a:r>
              <a:rPr lang="en-US" sz="1600" dirty="0"/>
              <a:t>August 20: UA canceled bargaining to caucus</a:t>
            </a:r>
          </a:p>
          <a:p>
            <a:pPr lvl="1"/>
            <a:r>
              <a:rPr lang="en-US" sz="1600" dirty="0"/>
              <a:t>September 3: UA canceled bargaining to consider our proposal and discuss with BOR on September 5</a:t>
            </a:r>
          </a:p>
          <a:p>
            <a:pPr lvl="1"/>
            <a:r>
              <a:rPr lang="en-US" sz="1600" dirty="0"/>
              <a:t>September 16: UA responded with 2.75-3-2.5. UNAC responded with 2.75-3-3.5 with increased minimum salaries, increases to department chair pay, overload pay, and summer pay and a 5% market pool.</a:t>
            </a:r>
          </a:p>
          <a:p>
            <a:pPr lvl="1"/>
            <a:r>
              <a:rPr lang="en-US" sz="1600" dirty="0"/>
              <a:t>September 17: UA countered with 2.75-3-2.75 and lower increases to minimum salaries, lower increases to department chair pay, overload pay, and summer pay and no market pool. UNAC responded with a package of 17 “no change” articles.</a:t>
            </a:r>
          </a:p>
          <a:p>
            <a:pPr lvl="1"/>
            <a:r>
              <a:rPr lang="en-US" sz="1600" dirty="0"/>
              <a:t>September 30: UA responded with a package of 12 of the “no change” articles. UNAC agreed to sign “tentative agreement” on those 12 articles. UNAC proposed package of the five remaining articles (9, 11, 13, 15, and 16).</a:t>
            </a:r>
          </a:p>
          <a:p>
            <a:pPr lvl="1"/>
            <a:r>
              <a:rPr lang="en-US" sz="1600" dirty="0"/>
              <a:t>October 1: First substantive discussion at the table. No proposals were passed.</a:t>
            </a:r>
          </a:p>
        </p:txBody>
      </p:sp>
      <p:sp>
        <p:nvSpPr>
          <p:cNvPr id="4" name="Text Placeholder 3">
            <a:extLst>
              <a:ext uri="{FF2B5EF4-FFF2-40B4-BE49-F238E27FC236}">
                <a16:creationId xmlns:a16="http://schemas.microsoft.com/office/drawing/2014/main" id="{4EAA2070-89D0-432E-BA5E-1AB5BA9B0484}"/>
              </a:ext>
            </a:extLst>
          </p:cNvPr>
          <p:cNvSpPr>
            <a:spLocks noGrp="1"/>
          </p:cNvSpPr>
          <p:nvPr>
            <p:ph type="body" sz="half" idx="2"/>
          </p:nvPr>
        </p:nvSpPr>
        <p:spPr/>
        <p:txBody>
          <a:bodyPr/>
          <a:lstStyle/>
          <a:p>
            <a:endParaRPr lang="en-US" dirty="0"/>
          </a:p>
        </p:txBody>
      </p:sp>
      <p:pic>
        <p:nvPicPr>
          <p:cNvPr id="6" name="Bargaining in the FISH BOWL!">
            <a:hlinkClick r:id="" action="ppaction://media"/>
            <a:extLst>
              <a:ext uri="{FF2B5EF4-FFF2-40B4-BE49-F238E27FC236}">
                <a16:creationId xmlns:a16="http://schemas.microsoft.com/office/drawing/2014/main" id="{74EA0DDD-620B-4139-A082-3BB9723B88D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5966" y="2057400"/>
            <a:ext cx="4659879" cy="3906593"/>
          </a:xfrm>
          <a:prstGeom prst="rect">
            <a:avLst/>
          </a:prstGeom>
        </p:spPr>
      </p:pic>
    </p:spTree>
    <p:extLst>
      <p:ext uri="{BB962C8B-B14F-4D97-AF65-F5344CB8AC3E}">
        <p14:creationId xmlns:p14="http://schemas.microsoft.com/office/powerpoint/2010/main" val="24052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79CE4-BE66-7697-C2DA-DDA5D356E8BB}"/>
              </a:ext>
            </a:extLst>
          </p:cNvPr>
          <p:cNvSpPr>
            <a:spLocks noGrp="1"/>
          </p:cNvSpPr>
          <p:nvPr>
            <p:ph type="title"/>
          </p:nvPr>
        </p:nvSpPr>
        <p:spPr/>
        <p:txBody>
          <a:bodyPr/>
          <a:lstStyle/>
          <a:p>
            <a:r>
              <a:rPr lang="en-US" dirty="0">
                <a:solidFill>
                  <a:srgbClr val="0070C0"/>
                </a:solidFill>
                <a:hlinkClick r:id="rId3">
                  <a:extLst>
                    <a:ext uri="{A12FA001-AC4F-418D-AE19-62706E023703}">
                      <ahyp:hlinkClr xmlns:ahyp="http://schemas.microsoft.com/office/drawing/2018/hyperlinkcolor" val="tx"/>
                    </a:ext>
                  </a:extLst>
                </a:hlinkClick>
              </a:rPr>
              <a:t>www.unitedacademicsak.org</a:t>
            </a:r>
            <a:br>
              <a:rPr lang="en-US" dirty="0"/>
            </a:br>
            <a:endParaRPr lang="en-US" dirty="0"/>
          </a:p>
        </p:txBody>
      </p:sp>
      <p:sp>
        <p:nvSpPr>
          <p:cNvPr id="3" name="Content Placeholder 2">
            <a:extLst>
              <a:ext uri="{FF2B5EF4-FFF2-40B4-BE49-F238E27FC236}">
                <a16:creationId xmlns:a16="http://schemas.microsoft.com/office/drawing/2014/main" id="{D2373816-506B-46C0-93BC-C3617AF37AD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1627685-D40B-46C8-AD02-CDB7709AA1B5}"/>
              </a:ext>
            </a:extLst>
          </p:cNvPr>
          <p:cNvPicPr>
            <a:picLocks noChangeAspect="1"/>
          </p:cNvPicPr>
          <p:nvPr/>
        </p:nvPicPr>
        <p:blipFill>
          <a:blip r:embed="rId4"/>
          <a:stretch>
            <a:fillRect/>
          </a:stretch>
        </p:blipFill>
        <p:spPr>
          <a:xfrm>
            <a:off x="739740" y="1130647"/>
            <a:ext cx="10614060" cy="5226271"/>
          </a:xfrm>
          <a:prstGeom prst="rect">
            <a:avLst/>
          </a:prstGeom>
          <a:ln>
            <a:solidFill>
              <a:schemeClr val="accent5"/>
            </a:solidFill>
          </a:ln>
        </p:spPr>
      </p:pic>
      <p:sp>
        <p:nvSpPr>
          <p:cNvPr id="2" name="Oval 1">
            <a:extLst>
              <a:ext uri="{FF2B5EF4-FFF2-40B4-BE49-F238E27FC236}">
                <a16:creationId xmlns:a16="http://schemas.microsoft.com/office/drawing/2014/main" id="{2030DE58-86F2-4B86-A42D-1F1FD0E3574E}"/>
              </a:ext>
            </a:extLst>
          </p:cNvPr>
          <p:cNvSpPr/>
          <p:nvPr/>
        </p:nvSpPr>
        <p:spPr>
          <a:xfrm flipH="1" flipV="1">
            <a:off x="7417942" y="2249139"/>
            <a:ext cx="2198669" cy="414141"/>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36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6" name="Rectangle 40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Freeform: Shape 407">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D74B8BDB-EEDF-BBD8-A1B7-472EFA1F31A0}"/>
              </a:ext>
            </a:extLst>
          </p:cNvPr>
          <p:cNvSpPr>
            <a:spLocks noGrp="1"/>
          </p:cNvSpPr>
          <p:nvPr>
            <p:ph type="title"/>
          </p:nvPr>
        </p:nvSpPr>
        <p:spPr>
          <a:xfrm>
            <a:off x="2232252" y="633046"/>
            <a:ext cx="4463623" cy="1314996"/>
          </a:xfrm>
        </p:spPr>
        <p:txBody>
          <a:bodyPr anchor="b">
            <a:normAutofit/>
          </a:bodyPr>
          <a:lstStyle/>
          <a:p>
            <a:r>
              <a:rPr lang="en-US"/>
              <a:t>Upcoming Dates</a:t>
            </a:r>
          </a:p>
        </p:txBody>
      </p:sp>
      <p:sp>
        <p:nvSpPr>
          <p:cNvPr id="410" name="Freeform: Shape 409">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412" name="Freeform: Shape 411">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00" name="Content Placeholder 2">
            <a:extLst>
              <a:ext uri="{FF2B5EF4-FFF2-40B4-BE49-F238E27FC236}">
                <a16:creationId xmlns:a16="http://schemas.microsoft.com/office/drawing/2014/main" id="{AD5522D6-7AB3-09FA-797E-3E3454A3E751}"/>
              </a:ext>
            </a:extLst>
          </p:cNvPr>
          <p:cNvSpPr>
            <a:spLocks noGrp="1"/>
          </p:cNvSpPr>
          <p:nvPr>
            <p:ph idx="1"/>
          </p:nvPr>
        </p:nvSpPr>
        <p:spPr>
          <a:xfrm>
            <a:off x="2232252" y="2125737"/>
            <a:ext cx="4463623" cy="4044463"/>
          </a:xfrm>
        </p:spPr>
        <p:txBody>
          <a:bodyPr>
            <a:normAutofit/>
          </a:bodyPr>
          <a:lstStyle/>
          <a:p>
            <a:r>
              <a:rPr lang="en-US" sz="2600"/>
              <a:t>October 14 – 15: Bargaining</a:t>
            </a:r>
          </a:p>
          <a:p>
            <a:r>
              <a:rPr lang="en-US" sz="2600"/>
              <a:t>October 28 – 29: Bargaining</a:t>
            </a:r>
          </a:p>
          <a:p>
            <a:r>
              <a:rPr lang="en-US" sz="2600"/>
              <a:t>November 7 – 8: Board of Regents meeting in Fairbanks</a:t>
            </a:r>
          </a:p>
          <a:p>
            <a:r>
              <a:rPr lang="en-US" sz="2600"/>
              <a:t>November 12: Bargaining</a:t>
            </a:r>
          </a:p>
          <a:p>
            <a:r>
              <a:rPr lang="en-US" sz="2600"/>
              <a:t>November 12: General Membership Meeting</a:t>
            </a:r>
          </a:p>
        </p:txBody>
      </p:sp>
      <p:sp>
        <p:nvSpPr>
          <p:cNvPr id="414" name="Freeform: Shape 413">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6" name="Freeform: Shape 415">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8" name="Freeform: Shape 417">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descr="Calendar">
            <a:extLst>
              <a:ext uri="{FF2B5EF4-FFF2-40B4-BE49-F238E27FC236}">
                <a16:creationId xmlns:a16="http://schemas.microsoft.com/office/drawing/2014/main" id="{9BC60189-EFE0-31FA-0DEC-D08C89996BFD}"/>
              </a:ext>
            </a:extLst>
          </p:cNvPr>
          <p:cNvPicPr>
            <a:picLocks noChangeAspect="1"/>
          </p:cNvPicPr>
          <p:nvPr/>
        </p:nvPicPr>
        <p:blipFill>
          <a:blip r:embed="rId3"/>
          <a:srcRect l="9298" r="23951"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420"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421" name="Freeform: Shape 420">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2965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4" name="Oval 43">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5" name="Rectangle 4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23" name="Oval 22">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48" name="Oval 47">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B21B3-EF40-B601-1947-FEF900711F39}"/>
              </a:ext>
            </a:extLst>
          </p:cNvPr>
          <p:cNvSpPr>
            <a:spLocks noGrp="1"/>
          </p:cNvSpPr>
          <p:nvPr>
            <p:ph type="title"/>
          </p:nvPr>
        </p:nvSpPr>
        <p:spPr>
          <a:xfrm>
            <a:off x="5644751" y="568517"/>
            <a:ext cx="6161004" cy="886379"/>
          </a:xfrm>
        </p:spPr>
        <p:txBody>
          <a:bodyPr vert="horz" lIns="91440" tIns="45720" rIns="91440" bIns="45720" rtlCol="0" anchor="ctr">
            <a:normAutofit/>
          </a:bodyPr>
          <a:lstStyle/>
          <a:p>
            <a:r>
              <a:rPr lang="en-US" dirty="0"/>
              <a:t>Member Actions</a:t>
            </a:r>
          </a:p>
        </p:txBody>
      </p:sp>
      <p:grpSp>
        <p:nvGrpSpPr>
          <p:cNvPr id="49" name="Group 48">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9" name="Freeform: Shape 2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0" name="Freeform: Shape 4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6" name="Content Placeholder 5" descr="A person speaking into a microphone">
            <a:extLst>
              <a:ext uri="{FF2B5EF4-FFF2-40B4-BE49-F238E27FC236}">
                <a16:creationId xmlns:a16="http://schemas.microsoft.com/office/drawing/2014/main" id="{4283C522-2C94-BB66-4931-35D1618FC9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49077" y="2274424"/>
            <a:ext cx="3217333" cy="2396913"/>
          </a:xfrm>
          <a:prstGeom prst="rect">
            <a:avLst/>
          </a:prstGeom>
        </p:spPr>
      </p:pic>
      <p:grpSp>
        <p:nvGrpSpPr>
          <p:cNvPr id="5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52" name="Freeform: Shape 5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Content Placeholder 2" descr="Person testifying at Alaska House Education Committee">
            <a:extLst>
              <a:ext uri="{FF2B5EF4-FFF2-40B4-BE49-F238E27FC236}">
                <a16:creationId xmlns:a16="http://schemas.microsoft.com/office/drawing/2014/main" id="{FFDCB112-AB38-34DE-1EA7-63588FF5C4BC}"/>
              </a:ext>
            </a:extLst>
          </p:cNvPr>
          <p:cNvSpPr>
            <a:spLocks noGrp="1"/>
          </p:cNvSpPr>
          <p:nvPr>
            <p:ph sz="half" idx="1"/>
          </p:nvPr>
        </p:nvSpPr>
        <p:spPr>
          <a:xfrm>
            <a:off x="6234868" y="1820369"/>
            <a:ext cx="5217173" cy="4351338"/>
          </a:xfrm>
        </p:spPr>
        <p:txBody>
          <a:bodyPr vert="horz" lIns="91440" tIns="45720" rIns="91440" bIns="45720" rtlCol="0">
            <a:normAutofit/>
          </a:bodyPr>
          <a:lstStyle/>
          <a:p>
            <a:r>
              <a:rPr lang="en-US" dirty="0"/>
              <a:t>Wear red shirts on Mondays</a:t>
            </a:r>
          </a:p>
          <a:p>
            <a:r>
              <a:rPr lang="en-US" dirty="0"/>
              <a:t>Observe bargaining sessions</a:t>
            </a:r>
          </a:p>
          <a:p>
            <a:r>
              <a:rPr lang="en-US" dirty="0"/>
              <a:t>Attend BOR meeting on 11/7 and 11/8</a:t>
            </a:r>
          </a:p>
          <a:p>
            <a:r>
              <a:rPr lang="en-US" dirty="0"/>
              <a:t>Write letters to BOR and PP</a:t>
            </a:r>
          </a:p>
          <a:p>
            <a:r>
              <a:rPr lang="en-US" dirty="0"/>
              <a:t>Write letters to editors or op-ed pieces</a:t>
            </a:r>
          </a:p>
          <a:p>
            <a:r>
              <a:rPr lang="en-US" dirty="0"/>
              <a:t>Talk to your colleagues</a:t>
            </a:r>
          </a:p>
        </p:txBody>
      </p:sp>
    </p:spTree>
    <p:extLst>
      <p:ext uri="{BB962C8B-B14F-4D97-AF65-F5344CB8AC3E}">
        <p14:creationId xmlns:p14="http://schemas.microsoft.com/office/powerpoint/2010/main" val="348714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242" name="Freeform: Shape 24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47" name="Oval 246">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48" name="Rectangle 24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Freeform: Shape 248">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0CCFD16E-2A55-EE51-D895-702E132570DD}"/>
              </a:ext>
            </a:extLst>
          </p:cNvPr>
          <p:cNvSpPr>
            <a:spLocks noGrp="1"/>
          </p:cNvSpPr>
          <p:nvPr>
            <p:ph type="title"/>
          </p:nvPr>
        </p:nvSpPr>
        <p:spPr>
          <a:xfrm>
            <a:off x="2232252" y="633046"/>
            <a:ext cx="4463623" cy="1314996"/>
          </a:xfrm>
        </p:spPr>
        <p:txBody>
          <a:bodyPr vert="horz" lIns="91440" tIns="45720" rIns="91440" bIns="45720" rtlCol="0" anchor="b">
            <a:normAutofit/>
          </a:bodyPr>
          <a:lstStyle/>
          <a:p>
            <a:r>
              <a:rPr lang="en-US"/>
              <a:t>Steps to a Legal Strike in Alaska</a:t>
            </a:r>
          </a:p>
        </p:txBody>
      </p:sp>
      <p:sp>
        <p:nvSpPr>
          <p:cNvPr id="250" name="Freeform: Shape 249">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51" name="Freeform: Shape 250">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4" name="Content Placeholder 3">
            <a:extLst>
              <a:ext uri="{FF2B5EF4-FFF2-40B4-BE49-F238E27FC236}">
                <a16:creationId xmlns:a16="http://schemas.microsoft.com/office/drawing/2014/main" id="{3615E789-568D-FCF4-B676-EE5FE176FF9F}"/>
              </a:ext>
            </a:extLst>
          </p:cNvPr>
          <p:cNvSpPr>
            <a:spLocks noGrp="1"/>
          </p:cNvSpPr>
          <p:nvPr>
            <p:ph sz="half" idx="2"/>
          </p:nvPr>
        </p:nvSpPr>
        <p:spPr>
          <a:xfrm>
            <a:off x="2232252" y="2125737"/>
            <a:ext cx="4463623" cy="4044463"/>
          </a:xfrm>
        </p:spPr>
        <p:txBody>
          <a:bodyPr vert="horz" lIns="91440" tIns="45720" rIns="91440" bIns="45720" rtlCol="0">
            <a:normAutofit/>
          </a:bodyPr>
          <a:lstStyle/>
          <a:p>
            <a:r>
              <a:rPr lang="en-US" dirty="0"/>
              <a:t>CBA expiration</a:t>
            </a:r>
          </a:p>
          <a:p>
            <a:r>
              <a:rPr lang="en-US" dirty="0"/>
              <a:t>Legal impasse in bargaining</a:t>
            </a:r>
          </a:p>
          <a:p>
            <a:r>
              <a:rPr lang="en-US" dirty="0"/>
              <a:t>Mediation</a:t>
            </a:r>
          </a:p>
          <a:p>
            <a:r>
              <a:rPr lang="en-US" dirty="0"/>
              <a:t>Strike authorization vote</a:t>
            </a:r>
          </a:p>
          <a:p>
            <a:pPr lvl="1"/>
            <a:r>
              <a:rPr lang="en-US" dirty="0"/>
              <a:t>Need majority of bargaining unit</a:t>
            </a:r>
          </a:p>
          <a:p>
            <a:pPr lvl="1"/>
            <a:r>
              <a:rPr lang="en-US" dirty="0"/>
              <a:t>Requires 558 “yes” votes</a:t>
            </a:r>
          </a:p>
          <a:p>
            <a:r>
              <a:rPr lang="en-US" dirty="0"/>
              <a:t>3-day notice to employer</a:t>
            </a:r>
          </a:p>
          <a:p>
            <a:pPr marL="457200" lvl="1"/>
            <a:endParaRPr lang="en-US"/>
          </a:p>
        </p:txBody>
      </p:sp>
      <p:sp>
        <p:nvSpPr>
          <p:cNvPr id="252" name="Freeform: Shape 251">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53" name="Freeform: Shape 25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4" name="Freeform: Shape 253">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Content Placeholder 9" descr="A black fist holding a pencil&#10;&#10;Description automatically generated">
            <a:extLst>
              <a:ext uri="{FF2B5EF4-FFF2-40B4-BE49-F238E27FC236}">
                <a16:creationId xmlns:a16="http://schemas.microsoft.com/office/drawing/2014/main" id="{651C95FE-9C49-9C8F-DACE-3A51251B201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r="-3"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5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56" name="Freeform: Shape 25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3051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5A1-4FAC-C606-07BB-37AD1378CD66}"/>
              </a:ext>
            </a:extLst>
          </p:cNvPr>
          <p:cNvSpPr>
            <a:spLocks noGrp="1"/>
          </p:cNvSpPr>
          <p:nvPr>
            <p:ph type="title"/>
          </p:nvPr>
        </p:nvSpPr>
        <p:spPr/>
        <p:txBody>
          <a:bodyPr/>
          <a:lstStyle/>
          <a:p>
            <a:r>
              <a:rPr lang="en-US" dirty="0"/>
              <a:t>Active Membership</a:t>
            </a:r>
          </a:p>
        </p:txBody>
      </p:sp>
      <p:sp>
        <p:nvSpPr>
          <p:cNvPr id="4" name="Content Placeholder 3">
            <a:extLst>
              <a:ext uri="{FF2B5EF4-FFF2-40B4-BE49-F238E27FC236}">
                <a16:creationId xmlns:a16="http://schemas.microsoft.com/office/drawing/2014/main" id="{6CAC9352-2F17-CD0A-6D79-2EEDF16372C3}"/>
              </a:ext>
            </a:extLst>
          </p:cNvPr>
          <p:cNvSpPr>
            <a:spLocks noGrp="1"/>
          </p:cNvSpPr>
          <p:nvPr>
            <p:ph sz="half" idx="2"/>
          </p:nvPr>
        </p:nvSpPr>
        <p:spPr/>
        <p:txBody>
          <a:bodyPr/>
          <a:lstStyle/>
          <a:p>
            <a:r>
              <a:rPr lang="en-US" dirty="0"/>
              <a:t>Vote for officers</a:t>
            </a:r>
          </a:p>
          <a:p>
            <a:r>
              <a:rPr lang="en-US" dirty="0"/>
              <a:t>Run for office</a:t>
            </a:r>
          </a:p>
          <a:p>
            <a:r>
              <a:rPr lang="en-US" dirty="0"/>
              <a:t>Vote on CBA ratification</a:t>
            </a:r>
          </a:p>
          <a:p>
            <a:r>
              <a:rPr lang="en-US" dirty="0"/>
              <a:t>Serve on UNAC committees</a:t>
            </a:r>
          </a:p>
          <a:p>
            <a:r>
              <a:rPr lang="en-US" dirty="0"/>
              <a:t>Pay dues that support our work</a:t>
            </a:r>
          </a:p>
        </p:txBody>
      </p:sp>
      <p:sp>
        <p:nvSpPr>
          <p:cNvPr id="5" name="Text Placeholder 4">
            <a:extLst>
              <a:ext uri="{FF2B5EF4-FFF2-40B4-BE49-F238E27FC236}">
                <a16:creationId xmlns:a16="http://schemas.microsoft.com/office/drawing/2014/main" id="{BD44A541-7FAB-402A-C270-00F95F39D6D1}"/>
              </a:ext>
            </a:extLst>
          </p:cNvPr>
          <p:cNvSpPr>
            <a:spLocks noGrp="1"/>
          </p:cNvSpPr>
          <p:nvPr>
            <p:ph type="body" sz="quarter" idx="3"/>
          </p:nvPr>
        </p:nvSpPr>
        <p:spPr/>
        <p:txBody>
          <a:bodyPr/>
          <a:lstStyle/>
          <a:p>
            <a:endParaRPr lang="en-US" dirty="0"/>
          </a:p>
        </p:txBody>
      </p:sp>
      <p:pic>
        <p:nvPicPr>
          <p:cNvPr id="8" name="Content Placeholder 7">
            <a:extLst>
              <a:ext uri="{FF2B5EF4-FFF2-40B4-BE49-F238E27FC236}">
                <a16:creationId xmlns:a16="http://schemas.microsoft.com/office/drawing/2014/main" id="{1005472A-205B-F266-98BF-9789A90A16C9}"/>
              </a:ext>
            </a:extLst>
          </p:cNvPr>
          <p:cNvPicPr>
            <a:picLocks noGrp="1" noChangeAspect="1"/>
          </p:cNvPicPr>
          <p:nvPr>
            <p:ph sz="quarter" idx="4"/>
          </p:nvPr>
        </p:nvPicPr>
        <p:blipFill>
          <a:blip r:embed="rId3"/>
          <a:stretch>
            <a:fillRect/>
          </a:stretch>
        </p:blipFill>
        <p:spPr>
          <a:xfrm>
            <a:off x="6172200" y="201839"/>
            <a:ext cx="5501291" cy="5971949"/>
          </a:xfrm>
        </p:spPr>
      </p:pic>
    </p:spTree>
    <p:extLst>
      <p:ext uri="{BB962C8B-B14F-4D97-AF65-F5344CB8AC3E}">
        <p14:creationId xmlns:p14="http://schemas.microsoft.com/office/powerpoint/2010/main" val="220266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8ADD78-54FC-C453-E7F8-0ECEBA046330}"/>
              </a:ext>
            </a:extLst>
          </p:cNvPr>
          <p:cNvSpPr>
            <a:spLocks noGrp="1"/>
          </p:cNvSpPr>
          <p:nvPr>
            <p:ph type="ctrTitle"/>
          </p:nvPr>
        </p:nvSpPr>
        <p:spPr/>
        <p:txBody>
          <a:bodyPr/>
          <a:lstStyle/>
          <a:p>
            <a:r>
              <a:rPr lang="en-US" dirty="0"/>
              <a:t>QUESTIONS?</a:t>
            </a:r>
            <a:br>
              <a:rPr lang="en-US" dirty="0"/>
            </a:br>
            <a:endParaRPr lang="en-US" dirty="0"/>
          </a:p>
        </p:txBody>
      </p:sp>
      <p:sp>
        <p:nvSpPr>
          <p:cNvPr id="7" name="Subtitle 6">
            <a:extLst>
              <a:ext uri="{FF2B5EF4-FFF2-40B4-BE49-F238E27FC236}">
                <a16:creationId xmlns:a16="http://schemas.microsoft.com/office/drawing/2014/main" id="{2E206A19-7EBD-6D7C-3135-1A56970B56DD}"/>
              </a:ext>
            </a:extLst>
          </p:cNvPr>
          <p:cNvSpPr>
            <a:spLocks noGrp="1"/>
          </p:cNvSpPr>
          <p:nvPr>
            <p:ph type="subTitle" idx="1"/>
          </p:nvPr>
        </p:nvSpPr>
        <p:spPr/>
        <p:txBody>
          <a:bodyPr/>
          <a:lstStyle/>
          <a:p>
            <a:endParaRPr lang="en-US"/>
          </a:p>
        </p:txBody>
      </p:sp>
      <p:pic>
        <p:nvPicPr>
          <p:cNvPr id="5" name="Picture 4" descr="A person holding a sign&#10;&#10;Description automatically generated">
            <a:extLst>
              <a:ext uri="{FF2B5EF4-FFF2-40B4-BE49-F238E27FC236}">
                <a16:creationId xmlns:a16="http://schemas.microsoft.com/office/drawing/2014/main" id="{B65CD5A1-7FE0-68AE-E4C9-12C78D279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3306"/>
            <a:ext cx="12192000" cy="1893225"/>
          </a:xfrm>
          <a:prstGeom prst="rect">
            <a:avLst/>
          </a:prstGeom>
        </p:spPr>
      </p:pic>
    </p:spTree>
    <p:extLst>
      <p:ext uri="{BB962C8B-B14F-4D97-AF65-F5344CB8AC3E}">
        <p14:creationId xmlns:p14="http://schemas.microsoft.com/office/powerpoint/2010/main" val="178934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Oval 3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E0C75-C176-4363-95B8-D46A179FD6F6}"/>
              </a:ext>
            </a:extLst>
          </p:cNvPr>
          <p:cNvSpPr>
            <a:spLocks noGrp="1"/>
          </p:cNvSpPr>
          <p:nvPr>
            <p:ph type="title"/>
          </p:nvPr>
        </p:nvSpPr>
        <p:spPr>
          <a:xfrm>
            <a:off x="838200" y="1748452"/>
            <a:ext cx="4974771" cy="3587786"/>
          </a:xfrm>
        </p:spPr>
        <p:txBody>
          <a:bodyPr>
            <a:normAutofit/>
          </a:bodyPr>
          <a:lstStyle/>
          <a:p>
            <a:pPr algn="ctr"/>
            <a:r>
              <a:rPr lang="en-US"/>
              <a:t>Land Acknowledgement</a:t>
            </a:r>
          </a:p>
        </p:txBody>
      </p:sp>
      <p:grpSp>
        <p:nvGrpSpPr>
          <p:cNvPr id="4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43" name="Freeform: Shape 4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51" name="Freeform: Shape 5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2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alpha val="60000"/>
            </a:schemeClr>
          </a:solidFill>
        </p:grpSpPr>
        <p:sp>
          <p:nvSpPr>
            <p:cNvPr id="222" name="Freeform: Shape 22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FDFDA500-E583-40DA-9F54-465099DD966E}"/>
              </a:ext>
            </a:extLst>
          </p:cNvPr>
          <p:cNvSpPr>
            <a:spLocks noGrp="1"/>
          </p:cNvSpPr>
          <p:nvPr>
            <p:ph idx="1"/>
          </p:nvPr>
        </p:nvSpPr>
        <p:spPr>
          <a:xfrm>
            <a:off x="6477270" y="1130846"/>
            <a:ext cx="4974771" cy="4351338"/>
          </a:xfrm>
        </p:spPr>
        <p:txBody>
          <a:bodyPr>
            <a:normAutofit/>
          </a:bodyPr>
          <a:lstStyle/>
          <a:p>
            <a:pPr marL="0" indent="0">
              <a:buNone/>
            </a:pPr>
            <a:r>
              <a:rPr lang="en-US" dirty="0"/>
              <a:t>We live and work on the unceded territories of Alaska Native Peoples. We very much appreciate their past and ongoing stewardship of these lands.</a:t>
            </a:r>
          </a:p>
        </p:txBody>
      </p:sp>
    </p:spTree>
    <p:extLst>
      <p:ext uri="{BB962C8B-B14F-4D97-AF65-F5344CB8AC3E}">
        <p14:creationId xmlns:p14="http://schemas.microsoft.com/office/powerpoint/2010/main" val="45490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89E8D-F040-4FAA-9550-BD4C60D01251}"/>
              </a:ext>
            </a:extLst>
          </p:cNvPr>
          <p:cNvSpPr>
            <a:spLocks noGrp="1"/>
          </p:cNvSpPr>
          <p:nvPr>
            <p:ph type="title"/>
          </p:nvPr>
        </p:nvSpPr>
        <p:spPr>
          <a:xfrm>
            <a:off x="1102368" y="1877492"/>
            <a:ext cx="4030132" cy="3215373"/>
          </a:xfrm>
        </p:spPr>
        <p:txBody>
          <a:bodyPr>
            <a:normAutofit/>
          </a:bodyPr>
          <a:lstStyle/>
          <a:p>
            <a:pPr algn="ctr"/>
            <a:r>
              <a:rPr lang="en-US" sz="4100"/>
              <a:t>Anti-racism, Anti-colonialism, Anti-discrimination Statement</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CC10AA1A-C6BB-40BC-A387-7B9AA9E813DD}"/>
              </a:ext>
            </a:extLst>
          </p:cNvPr>
          <p:cNvSpPr>
            <a:spLocks noGrp="1"/>
          </p:cNvSpPr>
          <p:nvPr>
            <p:ph idx="1"/>
          </p:nvPr>
        </p:nvSpPr>
        <p:spPr>
          <a:xfrm>
            <a:off x="6234868" y="1130846"/>
            <a:ext cx="5217173" cy="4351338"/>
          </a:xfrm>
        </p:spPr>
        <p:txBody>
          <a:bodyPr>
            <a:noAutofit/>
          </a:bodyPr>
          <a:lstStyle/>
          <a:p>
            <a:pPr marL="0" indent="0" rtl="0">
              <a:spcBef>
                <a:spcPts val="0"/>
              </a:spcBef>
              <a:spcAft>
                <a:spcPts val="0"/>
              </a:spcAft>
              <a:buNone/>
            </a:pPr>
            <a:r>
              <a:rPr lang="en-US" sz="2000" b="0" u="none" strike="noStrike" dirty="0">
                <a:effectLst/>
                <a:latin typeface="Arial" panose="020B0604020202020204" pitchFamily="34" charset="0"/>
              </a:rPr>
              <a:t>As part of our commitment to enkindle racial justice and social equity within the University of Alaska system, we will speak up when we experience examples of racism or injustice in our meetings and as we conduct our business. </a:t>
            </a:r>
          </a:p>
          <a:p>
            <a:pPr rtl="0">
              <a:spcBef>
                <a:spcPts val="0"/>
              </a:spcBef>
              <a:spcAft>
                <a:spcPts val="0"/>
              </a:spcAft>
            </a:pPr>
            <a:endParaRPr lang="en-US" sz="2000" dirty="0">
              <a:latin typeface="Arial" panose="020B0604020202020204" pitchFamily="34" charset="0"/>
            </a:endParaRPr>
          </a:p>
          <a:p>
            <a:pPr marL="0" indent="0" rtl="0">
              <a:spcBef>
                <a:spcPts val="0"/>
              </a:spcBef>
              <a:spcAft>
                <a:spcPts val="0"/>
              </a:spcAft>
              <a:buNone/>
            </a:pPr>
            <a:r>
              <a:rPr lang="en-US" sz="2000" b="0" u="none" strike="noStrike" dirty="0">
                <a:effectLst/>
                <a:latin typeface="Arial" panose="020B0604020202020204" pitchFamily="34" charset="0"/>
                <a:cs typeface="Arial" panose="020B0604020202020204" pitchFamily="34" charset="0"/>
              </a:rPr>
              <a:t>This means we can and will interrupt the meeting to draw the issue to one another’s attention. We will do this kindly, with care, and in good faith. This statement is a reminder that we commit to doing this in the service of ending the system of racial oppression that is perpetuated through institutionalized policies and individual bias.</a:t>
            </a:r>
            <a:endParaRPr lang="en-US" sz="2000" b="0" dirty="0">
              <a:effectLst/>
              <a:latin typeface="Arial" panose="020B0604020202020204" pitchFamily="34" charset="0"/>
              <a:cs typeface="Arial" panose="020B0604020202020204" pitchFamily="34" charset="0"/>
            </a:endParaRPr>
          </a:p>
          <a:p>
            <a:pPr marL="0" indent="0">
              <a:buNone/>
            </a:pPr>
            <a:br>
              <a:rPr lang="en-US" sz="2000" dirty="0">
                <a:latin typeface="Arial" panose="020B0604020202020204" pitchFamily="34" charset="0"/>
                <a:cs typeface="Arial" panose="020B0604020202020204" pitchFamily="34" charset="0"/>
              </a:rPr>
            </a:br>
            <a:endParaRPr lang="en-US" sz="2000" b="0" dirty="0">
              <a:effectLst/>
              <a:latin typeface="Arial" panose="020B0604020202020204" pitchFamily="34" charset="0"/>
              <a:cs typeface="Arial" panose="020B0604020202020204" pitchFamily="34" charset="0"/>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1034" y="6139464"/>
            <a:ext cx="1054466" cy="469689"/>
            <a:chOff x="9841624" y="4115729"/>
            <a:chExt cx="602169" cy="268223"/>
          </a:xfrm>
          <a:solidFill>
            <a:schemeClr val="tx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3347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4" name="Freeform: Shape 53">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0" name="Oval 59">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62" name="Rectangle 61">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47526F6-5E17-C37B-F193-8FEAEBE27E11}"/>
              </a:ext>
            </a:extLst>
          </p:cNvPr>
          <p:cNvSpPr>
            <a:spLocks noGrp="1"/>
          </p:cNvSpPr>
          <p:nvPr>
            <p:ph type="title"/>
          </p:nvPr>
        </p:nvSpPr>
        <p:spPr>
          <a:xfrm>
            <a:off x="6726578" y="685680"/>
            <a:ext cx="4203323" cy="3596201"/>
          </a:xfrm>
        </p:spPr>
        <p:txBody>
          <a:bodyPr vert="horz" lIns="91440" tIns="45720" rIns="91440" bIns="45720" rtlCol="0" anchor="b">
            <a:normAutofit/>
          </a:bodyPr>
          <a:lstStyle/>
          <a:p>
            <a:pPr algn="r" fontAlgn="base">
              <a:spcAft>
                <a:spcPts val="0"/>
              </a:spcAft>
            </a:pPr>
            <a:r>
              <a:rPr lang="en-US" sz="2900" b="1" cap="all" spc="1500">
                <a:ea typeface="Source Sans Pro SemiBold" panose="020B0603030403020204" pitchFamily="34" charset="0"/>
              </a:rPr>
              <a:t>Bargaining update</a:t>
            </a:r>
          </a:p>
        </p:txBody>
      </p:sp>
      <p:grpSp>
        <p:nvGrpSpPr>
          <p:cNvPr id="64" name="Group 63">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65" name="Rectangle 64">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Freeform: Shape 67">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72" name="Rectangle 71">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Oval 77">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Content Placeholder 8" descr="A group of UAS faculty members holding signs in front of the Alaska State Capitol">
            <a:extLst>
              <a:ext uri="{FF2B5EF4-FFF2-40B4-BE49-F238E27FC236}">
                <a16:creationId xmlns:a16="http://schemas.microsoft.com/office/drawing/2014/main" id="{FEF821E2-0964-A894-BDF1-BA7352B9668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5113"/>
          <a:stretch/>
        </p:blipFill>
        <p:spPr>
          <a:xfrm>
            <a:off x="1700022" y="1509724"/>
            <a:ext cx="4172845" cy="3680209"/>
          </a:xfrm>
          <a:prstGeom prst="rect">
            <a:avLst/>
          </a:prstGeom>
          <a:ln w="28575">
            <a:noFill/>
          </a:ln>
        </p:spPr>
      </p:pic>
      <p:grpSp>
        <p:nvGrpSpPr>
          <p:cNvPr id="80" name="Group 79">
            <a:extLst>
              <a:ext uri="{FF2B5EF4-FFF2-40B4-BE49-F238E27FC236}">
                <a16:creationId xmlns:a16="http://schemas.microsoft.com/office/drawing/2014/main" id="{7D8E00FA-5561-4253-B903-92B49719E7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11971" y="858936"/>
            <a:ext cx="693403" cy="693403"/>
            <a:chOff x="5211971" y="858936"/>
            <a:chExt cx="693403" cy="693403"/>
          </a:xfrm>
        </p:grpSpPr>
        <p:sp>
          <p:nvSpPr>
            <p:cNvPr id="81"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2"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84"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85" name="Freeform: Shape 84">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9644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84E60B-5ED0-4BF7-9330-87BAEC816209}"/>
              </a:ext>
            </a:extLst>
          </p:cNvPr>
          <p:cNvSpPr>
            <a:spLocks noGrp="1"/>
          </p:cNvSpPr>
          <p:nvPr>
            <p:ph type="title"/>
          </p:nvPr>
        </p:nvSpPr>
        <p:spPr>
          <a:xfrm>
            <a:off x="838200" y="1195697"/>
            <a:ext cx="3200400" cy="4238118"/>
          </a:xfrm>
        </p:spPr>
        <p:txBody>
          <a:bodyPr>
            <a:normAutofit/>
          </a:bodyPr>
          <a:lstStyle/>
          <a:p>
            <a:r>
              <a:rPr lang="en-US" sz="4100"/>
              <a:t>Classification of Bargaining Topics</a:t>
            </a:r>
          </a:p>
        </p:txBody>
      </p:sp>
      <p:grpSp>
        <p:nvGrpSpPr>
          <p:cNvPr id="11"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tx1"/>
          </a:solidFill>
        </p:grpSpPr>
        <p:sp>
          <p:nvSpPr>
            <p:cNvPr id="12" name="Freeform: Shape 11">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5" name="Graphic 38">
            <a:extLst>
              <a:ext uri="{FF2B5EF4-FFF2-40B4-BE49-F238E27FC236}">
                <a16:creationId xmlns:a16="http://schemas.microsoft.com/office/drawing/2014/main" id="{A8630B61-2CB6-4E0C-90A1-05A307F9C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tx1">
              <a:alpha val="60000"/>
            </a:schemeClr>
          </a:solidFill>
        </p:grpSpPr>
        <p:sp>
          <p:nvSpPr>
            <p:cNvPr id="16" name="Freeform: Shape 15">
              <a:extLst>
                <a:ext uri="{FF2B5EF4-FFF2-40B4-BE49-F238E27FC236}">
                  <a16:creationId xmlns:a16="http://schemas.microsoft.com/office/drawing/2014/main" id="{7EB5F489-45BA-4254-B501-559099D88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C8ECAADA-4087-4FFC-801E-BF007B413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tx1"/>
          </a:solidFill>
        </p:grpSpPr>
        <p:sp>
          <p:nvSpPr>
            <p:cNvPr id="24" name="Freeform: Shape 23">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AD2AEB4F-C330-CF23-E631-C18A8F58C3B9}"/>
              </a:ext>
            </a:extLst>
          </p:cNvPr>
          <p:cNvGraphicFramePr>
            <a:graphicFrameLocks noGrp="1"/>
          </p:cNvGraphicFramePr>
          <p:nvPr>
            <p:ph idx="1"/>
            <p:extLst>
              <p:ext uri="{D42A27DB-BD31-4B8C-83A1-F6EECF244321}">
                <p14:modId xmlns:p14="http://schemas.microsoft.com/office/powerpoint/2010/main" val="3238061678"/>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64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85" name="Oval 84">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88" name="Oval 87">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3FD24-4815-46D7-ACB1-20D48C8F98E8}"/>
              </a:ext>
            </a:extLst>
          </p:cNvPr>
          <p:cNvSpPr>
            <a:spLocks noGrp="1"/>
          </p:cNvSpPr>
          <p:nvPr>
            <p:ph type="title"/>
          </p:nvPr>
        </p:nvSpPr>
        <p:spPr>
          <a:xfrm>
            <a:off x="5644751" y="568517"/>
            <a:ext cx="6161004" cy="886379"/>
          </a:xfrm>
        </p:spPr>
        <p:txBody>
          <a:bodyPr>
            <a:normAutofit/>
          </a:bodyPr>
          <a:lstStyle/>
          <a:p>
            <a:r>
              <a:rPr lang="en-US" dirty="0"/>
              <a:t>Mandatory Subjects</a:t>
            </a:r>
            <a:endParaRPr lang="en-US"/>
          </a:p>
        </p:txBody>
      </p:sp>
      <p:grpSp>
        <p:nvGrpSpPr>
          <p:cNvPr id="90" name="Group 89">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91" name="Freeform: Shape 9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92" name="Freeform: Shape 9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5" name="Picture 4" descr="Desk with productivity items">
            <a:extLst>
              <a:ext uri="{FF2B5EF4-FFF2-40B4-BE49-F238E27FC236}">
                <a16:creationId xmlns:a16="http://schemas.microsoft.com/office/drawing/2014/main" id="{4A378156-9BED-ADC5-DDAC-10796B028F5D}"/>
              </a:ext>
            </a:extLst>
          </p:cNvPr>
          <p:cNvPicPr>
            <a:picLocks noChangeAspect="1"/>
          </p:cNvPicPr>
          <p:nvPr/>
        </p:nvPicPr>
        <p:blipFill>
          <a:blip r:embed="rId3"/>
          <a:srcRect l="19920" r="4672" b="1"/>
          <a:stretch/>
        </p:blipFill>
        <p:spPr>
          <a:xfrm>
            <a:off x="1649077" y="2048928"/>
            <a:ext cx="3217333" cy="2847905"/>
          </a:xfrm>
          <a:prstGeom prst="rect">
            <a:avLst/>
          </a:prstGeom>
        </p:spPr>
      </p:pic>
      <p:grpSp>
        <p:nvGrpSpPr>
          <p:cNvPr id="9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95" name="Freeform: Shape 9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6012891-70A7-4A29-A8CC-5241899433E9}"/>
              </a:ext>
            </a:extLst>
          </p:cNvPr>
          <p:cNvSpPr>
            <a:spLocks noGrp="1"/>
          </p:cNvSpPr>
          <p:nvPr>
            <p:ph idx="1"/>
          </p:nvPr>
        </p:nvSpPr>
        <p:spPr>
          <a:xfrm>
            <a:off x="6234868" y="1820369"/>
            <a:ext cx="5217173" cy="4351338"/>
          </a:xfrm>
        </p:spPr>
        <p:txBody>
          <a:bodyPr>
            <a:normAutofit/>
          </a:bodyPr>
          <a:lstStyle/>
          <a:p>
            <a:pPr lvl="1"/>
            <a:r>
              <a:rPr lang="en-US" sz="1800" dirty="0"/>
              <a:t>Wages</a:t>
            </a:r>
          </a:p>
          <a:p>
            <a:pPr lvl="1"/>
            <a:r>
              <a:rPr lang="en-US" sz="1800" dirty="0"/>
              <a:t>Health &amp; Safety</a:t>
            </a:r>
          </a:p>
          <a:p>
            <a:pPr lvl="1"/>
            <a:r>
              <a:rPr lang="en-US" sz="1800" dirty="0"/>
              <a:t>Working Conditions</a:t>
            </a:r>
          </a:p>
          <a:p>
            <a:pPr lvl="1"/>
            <a:r>
              <a:rPr lang="en-US" sz="1800" dirty="0"/>
              <a:t>Grievance Procedures</a:t>
            </a:r>
          </a:p>
          <a:p>
            <a:pPr lvl="1"/>
            <a:r>
              <a:rPr lang="en-US" sz="1800" dirty="0"/>
              <a:t>Discipline and Discharge</a:t>
            </a:r>
          </a:p>
          <a:p>
            <a:pPr lvl="1"/>
            <a:r>
              <a:rPr lang="en-US" sz="1800" dirty="0"/>
              <a:t>Workloads, Job Duties</a:t>
            </a:r>
          </a:p>
          <a:p>
            <a:pPr lvl="1"/>
            <a:r>
              <a:rPr lang="en-US" sz="1800" dirty="0"/>
              <a:t>Evaluation Procedures</a:t>
            </a:r>
          </a:p>
          <a:p>
            <a:pPr lvl="1"/>
            <a:r>
              <a:rPr lang="en-US" sz="1800" dirty="0"/>
              <a:t>Promotions</a:t>
            </a:r>
          </a:p>
          <a:p>
            <a:pPr lvl="1"/>
            <a:r>
              <a:rPr lang="en-US" sz="1800" dirty="0"/>
              <a:t>Health Insurance, Pensions, Dental and Vision Plans</a:t>
            </a:r>
          </a:p>
          <a:p>
            <a:pPr lvl="1"/>
            <a:r>
              <a:rPr lang="en-US" sz="1800" dirty="0"/>
              <a:t>Holidays, Sick Days</a:t>
            </a:r>
          </a:p>
          <a:p>
            <a:pPr lvl="1"/>
            <a:r>
              <a:rPr lang="en-US" sz="1800" dirty="0"/>
              <a:t>Transfers</a:t>
            </a:r>
          </a:p>
          <a:p>
            <a:pPr lvl="1"/>
            <a:r>
              <a:rPr lang="en-US" sz="1800" dirty="0"/>
              <a:t>No Strike Clause</a:t>
            </a:r>
          </a:p>
          <a:p>
            <a:pPr lvl="1"/>
            <a:r>
              <a:rPr lang="en-US" sz="1800" dirty="0"/>
              <a:t>Management Rights Clause</a:t>
            </a:r>
          </a:p>
          <a:p>
            <a:pPr lvl="1"/>
            <a:endParaRPr lang="en-US" sz="1300" dirty="0"/>
          </a:p>
          <a:p>
            <a:endParaRPr lang="en-US" sz="1300" dirty="0"/>
          </a:p>
        </p:txBody>
      </p:sp>
    </p:spTree>
    <p:extLst>
      <p:ext uri="{BB962C8B-B14F-4D97-AF65-F5344CB8AC3E}">
        <p14:creationId xmlns:p14="http://schemas.microsoft.com/office/powerpoint/2010/main" val="297437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3FD24-4815-46D7-ACB1-20D48C8F98E8}"/>
              </a:ext>
            </a:extLst>
          </p:cNvPr>
          <p:cNvSpPr>
            <a:spLocks noGrp="1"/>
          </p:cNvSpPr>
          <p:nvPr>
            <p:ph type="title"/>
          </p:nvPr>
        </p:nvSpPr>
        <p:spPr>
          <a:xfrm>
            <a:off x="1102368" y="1877492"/>
            <a:ext cx="4030132" cy="3215373"/>
          </a:xfrm>
        </p:spPr>
        <p:txBody>
          <a:bodyPr>
            <a:normAutofit/>
          </a:bodyPr>
          <a:lstStyle/>
          <a:p>
            <a:pPr algn="ctr"/>
            <a:r>
              <a:rPr lang="en-US" dirty="0"/>
              <a:t>Permissive Subjects</a:t>
            </a: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6012891-70A7-4A29-A8CC-5241899433E9}"/>
              </a:ext>
            </a:extLst>
          </p:cNvPr>
          <p:cNvSpPr>
            <a:spLocks noGrp="1"/>
          </p:cNvSpPr>
          <p:nvPr>
            <p:ph idx="1"/>
          </p:nvPr>
        </p:nvSpPr>
        <p:spPr>
          <a:xfrm>
            <a:off x="6234868" y="1130846"/>
            <a:ext cx="5217173" cy="4351338"/>
          </a:xfrm>
        </p:spPr>
        <p:txBody>
          <a:bodyPr>
            <a:normAutofit/>
          </a:bodyPr>
          <a:lstStyle/>
          <a:p>
            <a:r>
              <a:rPr lang="en-US" sz="2200" dirty="0"/>
              <a:t>Negotiation Ground Rules</a:t>
            </a:r>
          </a:p>
          <a:p>
            <a:r>
              <a:rPr lang="en-US" sz="2200" dirty="0"/>
              <a:t>Make-up of either party’s Negotiation Team</a:t>
            </a:r>
          </a:p>
          <a:p>
            <a:r>
              <a:rPr lang="en-US" sz="2200" dirty="0"/>
              <a:t>Supervisor’s Conditions of Employment</a:t>
            </a:r>
          </a:p>
          <a:p>
            <a:r>
              <a:rPr lang="en-US" sz="2200" dirty="0"/>
              <a:t>Settlement of a ULP Charge</a:t>
            </a:r>
          </a:p>
          <a:p>
            <a:r>
              <a:rPr lang="en-US" sz="2200" dirty="0"/>
              <a:t>Recognition Clause Defining Bargaining Unit</a:t>
            </a:r>
          </a:p>
          <a:p>
            <a:r>
              <a:rPr lang="en-US" sz="2200" dirty="0"/>
              <a:t>Make-up of Employer’s Board of Directors</a:t>
            </a:r>
          </a:p>
          <a:p>
            <a:r>
              <a:rPr lang="en-US" sz="2200" dirty="0"/>
              <a:t>Internal Union Matters (elections, dues, structure, bylaws)</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1034" y="6139464"/>
            <a:ext cx="1054466" cy="469689"/>
            <a:chOff x="9841624" y="4115729"/>
            <a:chExt cx="602169" cy="268223"/>
          </a:xfrm>
          <a:solidFill>
            <a:schemeClr val="tx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5135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3FD24-4815-46D7-ACB1-20D48C8F98E8}"/>
              </a:ext>
            </a:extLst>
          </p:cNvPr>
          <p:cNvSpPr>
            <a:spLocks noGrp="1"/>
          </p:cNvSpPr>
          <p:nvPr>
            <p:ph type="title"/>
          </p:nvPr>
        </p:nvSpPr>
        <p:spPr>
          <a:xfrm>
            <a:off x="838200" y="1748452"/>
            <a:ext cx="4974771" cy="3587786"/>
          </a:xfrm>
        </p:spPr>
        <p:txBody>
          <a:bodyPr>
            <a:normAutofit/>
          </a:bodyPr>
          <a:lstStyle/>
          <a:p>
            <a:pPr algn="ctr"/>
            <a:r>
              <a:rPr lang="en-US" dirty="0"/>
              <a:t>Prohibited Subjects</a:t>
            </a:r>
            <a:endParaRPr lang="en-US"/>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F6012891-70A7-4A29-A8CC-5241899433E9}"/>
              </a:ext>
            </a:extLst>
          </p:cNvPr>
          <p:cNvSpPr>
            <a:spLocks noGrp="1"/>
          </p:cNvSpPr>
          <p:nvPr>
            <p:ph idx="1"/>
          </p:nvPr>
        </p:nvSpPr>
        <p:spPr>
          <a:xfrm>
            <a:off x="6477270" y="1130846"/>
            <a:ext cx="4974771" cy="4351338"/>
          </a:xfrm>
        </p:spPr>
        <p:txBody>
          <a:bodyPr>
            <a:normAutofit/>
          </a:bodyPr>
          <a:lstStyle/>
          <a:p>
            <a:r>
              <a:rPr lang="en-US" sz="2600" dirty="0"/>
              <a:t>Closed shop provisions</a:t>
            </a:r>
          </a:p>
          <a:p>
            <a:r>
              <a:rPr lang="en-US" sz="2600" dirty="0"/>
              <a:t>Discrimination against a group of employees</a:t>
            </a:r>
          </a:p>
          <a:p>
            <a:r>
              <a:rPr lang="en-US" sz="2600" dirty="0"/>
              <a:t>Hot cargo clauses (prohibiting employer from conducting business with some other entity)</a:t>
            </a:r>
          </a:p>
          <a:p>
            <a:r>
              <a:rPr lang="en-US" sz="2600" dirty="0"/>
              <a:t>Agreements in violation of statute</a:t>
            </a:r>
          </a:p>
          <a:p>
            <a:r>
              <a:rPr lang="en-US" sz="2600" dirty="0"/>
              <a:t>Agreements that are unenforceable as a matter of law</a:t>
            </a:r>
          </a:p>
          <a:p>
            <a:pPr marL="0" indent="0">
              <a:buNone/>
            </a:pPr>
            <a:endParaRPr lang="en-US" sz="2600" dirty="0"/>
          </a:p>
        </p:txBody>
      </p:sp>
    </p:spTree>
    <p:extLst>
      <p:ext uri="{BB962C8B-B14F-4D97-AF65-F5344CB8AC3E}">
        <p14:creationId xmlns:p14="http://schemas.microsoft.com/office/powerpoint/2010/main" val="302713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73D9B-36EE-42CD-B463-F2AEE286E4C8}"/>
              </a:ext>
            </a:extLst>
          </p:cNvPr>
          <p:cNvSpPr>
            <a:spLocks noGrp="1"/>
          </p:cNvSpPr>
          <p:nvPr>
            <p:ph type="title"/>
          </p:nvPr>
        </p:nvSpPr>
        <p:spPr/>
        <p:txBody>
          <a:bodyPr/>
          <a:lstStyle/>
          <a:p>
            <a:r>
              <a:rPr lang="en-US" dirty="0"/>
              <a:t>Preparation Timeline</a:t>
            </a:r>
          </a:p>
        </p:txBody>
      </p:sp>
      <p:sp>
        <p:nvSpPr>
          <p:cNvPr id="5" name="Content Placeholder 4">
            <a:extLst>
              <a:ext uri="{FF2B5EF4-FFF2-40B4-BE49-F238E27FC236}">
                <a16:creationId xmlns:a16="http://schemas.microsoft.com/office/drawing/2014/main" id="{22F9CDC5-FAEA-4CDE-8E9D-69EAF487BA51}"/>
              </a:ext>
            </a:extLst>
          </p:cNvPr>
          <p:cNvSpPr>
            <a:spLocks noGrp="1"/>
          </p:cNvSpPr>
          <p:nvPr>
            <p:ph idx="1"/>
          </p:nvPr>
        </p:nvSpPr>
        <p:spPr/>
        <p:txBody>
          <a:bodyPr>
            <a:normAutofit/>
          </a:bodyPr>
          <a:lstStyle/>
          <a:p>
            <a:r>
              <a:rPr lang="en-US" sz="2400" dirty="0"/>
              <a:t>UNAC Team selected – February, 2024</a:t>
            </a:r>
          </a:p>
          <a:p>
            <a:r>
              <a:rPr lang="en-US" sz="2400" dirty="0"/>
              <a:t>Team meetings – monthly since February, weekly since August</a:t>
            </a:r>
          </a:p>
          <a:p>
            <a:r>
              <a:rPr lang="en-US" sz="2400" dirty="0"/>
              <a:t>AAUP training – May 6 – 7, 2024</a:t>
            </a:r>
          </a:p>
          <a:p>
            <a:r>
              <a:rPr lang="en-US" sz="2400" dirty="0"/>
              <a:t>Team retreat in Fairbanks – July 8 – 12, 2024</a:t>
            </a:r>
          </a:p>
          <a:p>
            <a:r>
              <a:rPr lang="en-US" sz="2400" dirty="0"/>
              <a:t>UNAC sent ground rules proposal – May 17, 2024</a:t>
            </a:r>
          </a:p>
          <a:p>
            <a:r>
              <a:rPr lang="en-US" sz="2400" dirty="0"/>
              <a:t>Ground rules agreement – August 19, 2024</a:t>
            </a:r>
          </a:p>
          <a:p>
            <a:pPr marL="457200" lvl="1" indent="0">
              <a:buNone/>
            </a:pPr>
            <a:endParaRPr lang="en-US" sz="1600" dirty="0"/>
          </a:p>
        </p:txBody>
      </p:sp>
      <p:sp>
        <p:nvSpPr>
          <p:cNvPr id="6" name="Text Placeholder 5">
            <a:extLst>
              <a:ext uri="{FF2B5EF4-FFF2-40B4-BE49-F238E27FC236}">
                <a16:creationId xmlns:a16="http://schemas.microsoft.com/office/drawing/2014/main" id="{045C6193-8E9A-404C-9166-400A9F545232}"/>
              </a:ext>
            </a:extLst>
          </p:cNvPr>
          <p:cNvSpPr>
            <a:spLocks noGrp="1"/>
          </p:cNvSpPr>
          <p:nvPr>
            <p:ph type="body" sz="half" idx="2"/>
          </p:nvPr>
        </p:nvSpPr>
        <p:spPr/>
        <p:txBody>
          <a:bodyPr/>
          <a:lstStyle/>
          <a:p>
            <a:endParaRPr lang="en-US"/>
          </a:p>
        </p:txBody>
      </p:sp>
      <p:pic>
        <p:nvPicPr>
          <p:cNvPr id="10" name="Picture 9">
            <a:extLst>
              <a:ext uri="{FF2B5EF4-FFF2-40B4-BE49-F238E27FC236}">
                <a16:creationId xmlns:a16="http://schemas.microsoft.com/office/drawing/2014/main" id="{166D8B7C-56C1-4109-9594-20157F55F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71" y="2057400"/>
            <a:ext cx="4773636" cy="4001729"/>
          </a:xfrm>
          <a:prstGeom prst="rect">
            <a:avLst/>
          </a:prstGeom>
        </p:spPr>
      </p:pic>
    </p:spTree>
    <p:extLst>
      <p:ext uri="{BB962C8B-B14F-4D97-AF65-F5344CB8AC3E}">
        <p14:creationId xmlns:p14="http://schemas.microsoft.com/office/powerpoint/2010/main" val="456482488"/>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TM04033937[[fn=Vapor Trail]]</Template>
  <TotalTime>497</TotalTime>
  <Words>3089</Words>
  <Application>Microsoft Office PowerPoint</Application>
  <PresentationFormat>Widescreen</PresentationFormat>
  <Paragraphs>213</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Source Sans Pro</vt:lpstr>
      <vt:lpstr>FunkyShapesDarkVTI</vt:lpstr>
      <vt:lpstr>General MembershipMeeting </vt:lpstr>
      <vt:lpstr>Land Acknowledgement</vt:lpstr>
      <vt:lpstr>Anti-racism, Anti-colonialism, Anti-discrimination Statement</vt:lpstr>
      <vt:lpstr>Bargaining update</vt:lpstr>
      <vt:lpstr>Classification of Bargaining Topics</vt:lpstr>
      <vt:lpstr>Mandatory Subjects</vt:lpstr>
      <vt:lpstr>Permissive Subjects</vt:lpstr>
      <vt:lpstr>Prohibited Subjects</vt:lpstr>
      <vt:lpstr>Preparation Timeline</vt:lpstr>
      <vt:lpstr>Member Concerns</vt:lpstr>
      <vt:lpstr>Legislative Context</vt:lpstr>
      <vt:lpstr>Recent Public Sector CBA Wage Agreements</vt:lpstr>
      <vt:lpstr>Bargaining Timeline</vt:lpstr>
      <vt:lpstr>www.unitedacademicsak.org </vt:lpstr>
      <vt:lpstr>Upcoming Dates</vt:lpstr>
      <vt:lpstr>Member Actions</vt:lpstr>
      <vt:lpstr>Steps to a Legal Strike in Alaska</vt:lpstr>
      <vt:lpstr>Active Membership</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United Academics?</dc:title>
  <dc:creator>Jill Dumesnil</dc:creator>
  <cp:lastModifiedBy>Jill Dumesnil</cp:lastModifiedBy>
  <cp:revision>36</cp:revision>
  <dcterms:created xsi:type="dcterms:W3CDTF">2024-08-14T10:31:00Z</dcterms:created>
  <dcterms:modified xsi:type="dcterms:W3CDTF">2024-10-09T03:04:44Z</dcterms:modified>
</cp:coreProperties>
</file>